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54"/>
  </p:notesMasterIdLst>
  <p:sldIdLst>
    <p:sldId id="352" r:id="rId2"/>
    <p:sldId id="365" r:id="rId3"/>
    <p:sldId id="363" r:id="rId4"/>
    <p:sldId id="734" r:id="rId5"/>
    <p:sldId id="263" r:id="rId6"/>
    <p:sldId id="264" r:id="rId7"/>
    <p:sldId id="262" r:id="rId8"/>
    <p:sldId id="644" r:id="rId9"/>
    <p:sldId id="735" r:id="rId10"/>
    <p:sldId id="527" r:id="rId11"/>
    <p:sldId id="728" r:id="rId12"/>
    <p:sldId id="729" r:id="rId13"/>
    <p:sldId id="528" r:id="rId14"/>
    <p:sldId id="713" r:id="rId15"/>
    <p:sldId id="736" r:id="rId16"/>
    <p:sldId id="727" r:id="rId17"/>
    <p:sldId id="646" r:id="rId18"/>
    <p:sldId id="702" r:id="rId19"/>
    <p:sldId id="356" r:id="rId20"/>
    <p:sldId id="654" r:id="rId21"/>
    <p:sldId id="709" r:id="rId22"/>
    <p:sldId id="522" r:id="rId23"/>
    <p:sldId id="710" r:id="rId24"/>
    <p:sldId id="339" r:id="rId25"/>
    <p:sldId id="341" r:id="rId26"/>
    <p:sldId id="343" r:id="rId27"/>
    <p:sldId id="737" r:id="rId28"/>
    <p:sldId id="655" r:id="rId29"/>
    <p:sldId id="656" r:id="rId30"/>
    <p:sldId id="711" r:id="rId31"/>
    <p:sldId id="712" r:id="rId32"/>
    <p:sldId id="588" r:id="rId33"/>
    <p:sldId id="724" r:id="rId34"/>
    <p:sldId id="738" r:id="rId35"/>
    <p:sldId id="658" r:id="rId36"/>
    <p:sldId id="730" r:id="rId37"/>
    <p:sldId id="715" r:id="rId38"/>
    <p:sldId id="660" r:id="rId39"/>
    <p:sldId id="717" r:id="rId40"/>
    <p:sldId id="740" r:id="rId41"/>
    <p:sldId id="510" r:id="rId42"/>
    <p:sldId id="743" r:id="rId43"/>
    <p:sldId id="512" r:id="rId44"/>
    <p:sldId id="742" r:id="rId45"/>
    <p:sldId id="696" r:id="rId46"/>
    <p:sldId id="741" r:id="rId47"/>
    <p:sldId id="256" r:id="rId48"/>
    <p:sldId id="259" r:id="rId49"/>
    <p:sldId id="257" r:id="rId50"/>
    <p:sldId id="258" r:id="rId51"/>
    <p:sldId id="261" r:id="rId52"/>
    <p:sldId id="26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B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showGuides="1">
      <p:cViewPr>
        <p:scale>
          <a:sx n="100" d="100"/>
          <a:sy n="100" d="100"/>
        </p:scale>
        <p:origin x="1836" y="246"/>
      </p:cViewPr>
      <p:guideLst>
        <p:guide orient="horz" pos="2160"/>
        <p:guide pos="2880"/>
      </p:guideLst>
    </p:cSldViewPr>
  </p:slideViewPr>
  <p:notesTextViewPr>
    <p:cViewPr>
      <p:scale>
        <a:sx n="1" d="1"/>
        <a:sy n="1" d="1"/>
      </p:scale>
      <p:origin x="0" y="0"/>
    </p:cViewPr>
  </p:notesTextViewPr>
  <p:sorterViewPr>
    <p:cViewPr>
      <p:scale>
        <a:sx n="100" d="100"/>
        <a:sy n="100" d="100"/>
      </p:scale>
      <p:origin x="0" y="-76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9B5A2-DF26-4D40-B840-6159C385E989}" type="datetimeFigureOut">
              <a:rPr lang="sl-SI" smtClean="0"/>
              <a:t>1.4.2019</a:t>
            </a:fld>
            <a:endParaRPr lang="sl-SI"/>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F77C73-0897-4461-8DD6-0FA6AC936CAE}" type="slidenum">
              <a:rPr lang="sl-SI" smtClean="0"/>
              <a:t>‹#›</a:t>
            </a:fld>
            <a:endParaRPr lang="sl-SI"/>
          </a:p>
        </p:txBody>
      </p:sp>
    </p:spTree>
    <p:extLst>
      <p:ext uri="{BB962C8B-B14F-4D97-AF65-F5344CB8AC3E}">
        <p14:creationId xmlns:p14="http://schemas.microsoft.com/office/powerpoint/2010/main" val="3553038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endParaRPr lang="en-GB"/>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GB"/>
          </a:p>
        </p:txBody>
      </p:sp>
      <p:sp>
        <p:nvSpPr>
          <p:cNvPr id="4" name="Ograda datuma 3"/>
          <p:cNvSpPr>
            <a:spLocks noGrp="1"/>
          </p:cNvSpPr>
          <p:nvPr>
            <p:ph type="dt" sz="half" idx="10"/>
          </p:nvPr>
        </p:nvSpPr>
        <p:spPr/>
        <p:txBody>
          <a:bodyPr/>
          <a:lstStyle/>
          <a:p>
            <a:fld id="{FDB3AE25-CC08-544F-9165-606D456A378D}" type="datetimeFigureOut">
              <a:rPr lang="en-US" smtClean="0"/>
              <a:t>4/1/2019</a:t>
            </a:fld>
            <a:endParaRPr lang="en-US"/>
          </a:p>
        </p:txBody>
      </p:sp>
      <p:sp>
        <p:nvSpPr>
          <p:cNvPr id="5" name="Ograda noge 4"/>
          <p:cNvSpPr>
            <a:spLocks noGrp="1"/>
          </p:cNvSpPr>
          <p:nvPr>
            <p:ph type="ftr" sz="quarter" idx="11"/>
          </p:nvPr>
        </p:nvSpPr>
        <p:spPr/>
        <p:txBody>
          <a:bodyPr/>
          <a:lstStyle/>
          <a:p>
            <a:endParaRPr lang="en-US"/>
          </a:p>
        </p:txBody>
      </p:sp>
      <p:sp>
        <p:nvSpPr>
          <p:cNvPr id="6" name="Ograda številke diapozitiva 5"/>
          <p:cNvSpPr>
            <a:spLocks noGrp="1"/>
          </p:cNvSpPr>
          <p:nvPr>
            <p:ph type="sldNum" sz="quarter" idx="12"/>
          </p:nvPr>
        </p:nvSpPr>
        <p:spPr/>
        <p:txBody>
          <a:bodyPr/>
          <a:lstStyle/>
          <a:p>
            <a:fld id="{69F15435-955B-034D-AD1E-235374471697}" type="slidenum">
              <a:rPr lang="en-US" smtClean="0"/>
              <a:t>‹#›</a:t>
            </a:fld>
            <a:endParaRPr lang="en-US"/>
          </a:p>
        </p:txBody>
      </p:sp>
    </p:spTree>
    <p:extLst>
      <p:ext uri="{BB962C8B-B14F-4D97-AF65-F5344CB8AC3E}">
        <p14:creationId xmlns:p14="http://schemas.microsoft.com/office/powerpoint/2010/main" val="68113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GB"/>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grada datuma 3"/>
          <p:cNvSpPr>
            <a:spLocks noGrp="1"/>
          </p:cNvSpPr>
          <p:nvPr>
            <p:ph type="dt" sz="half" idx="10"/>
          </p:nvPr>
        </p:nvSpPr>
        <p:spPr/>
        <p:txBody>
          <a:bodyPr/>
          <a:lstStyle/>
          <a:p>
            <a:fld id="{FDB3AE25-CC08-544F-9165-606D456A378D}" type="datetimeFigureOut">
              <a:rPr lang="en-US" smtClean="0"/>
              <a:t>4/1/2019</a:t>
            </a:fld>
            <a:endParaRPr lang="en-US"/>
          </a:p>
        </p:txBody>
      </p:sp>
      <p:sp>
        <p:nvSpPr>
          <p:cNvPr id="5" name="Ograda noge 4"/>
          <p:cNvSpPr>
            <a:spLocks noGrp="1"/>
          </p:cNvSpPr>
          <p:nvPr>
            <p:ph type="ftr" sz="quarter" idx="11"/>
          </p:nvPr>
        </p:nvSpPr>
        <p:spPr/>
        <p:txBody>
          <a:bodyPr/>
          <a:lstStyle/>
          <a:p>
            <a:endParaRPr lang="en-US"/>
          </a:p>
        </p:txBody>
      </p:sp>
      <p:sp>
        <p:nvSpPr>
          <p:cNvPr id="6" name="Ograda številke diapozitiva 5"/>
          <p:cNvSpPr>
            <a:spLocks noGrp="1"/>
          </p:cNvSpPr>
          <p:nvPr>
            <p:ph type="sldNum" sz="quarter" idx="12"/>
          </p:nvPr>
        </p:nvSpPr>
        <p:spPr/>
        <p:txBody>
          <a:bodyPr/>
          <a:lstStyle/>
          <a:p>
            <a:fld id="{69F15435-955B-034D-AD1E-235374471697}" type="slidenum">
              <a:rPr lang="en-US" smtClean="0"/>
              <a:t>‹#›</a:t>
            </a:fld>
            <a:endParaRPr lang="en-US"/>
          </a:p>
        </p:txBody>
      </p:sp>
    </p:spTree>
    <p:extLst>
      <p:ext uri="{BB962C8B-B14F-4D97-AF65-F5344CB8AC3E}">
        <p14:creationId xmlns:p14="http://schemas.microsoft.com/office/powerpoint/2010/main" val="740650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endParaRPr lang="en-GB"/>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grada datuma 3"/>
          <p:cNvSpPr>
            <a:spLocks noGrp="1"/>
          </p:cNvSpPr>
          <p:nvPr>
            <p:ph type="dt" sz="half" idx="10"/>
          </p:nvPr>
        </p:nvSpPr>
        <p:spPr/>
        <p:txBody>
          <a:bodyPr/>
          <a:lstStyle/>
          <a:p>
            <a:fld id="{FDB3AE25-CC08-544F-9165-606D456A378D}" type="datetimeFigureOut">
              <a:rPr lang="en-US" smtClean="0"/>
              <a:t>4/1/2019</a:t>
            </a:fld>
            <a:endParaRPr lang="en-US"/>
          </a:p>
        </p:txBody>
      </p:sp>
      <p:sp>
        <p:nvSpPr>
          <p:cNvPr id="5" name="Ograda noge 4"/>
          <p:cNvSpPr>
            <a:spLocks noGrp="1"/>
          </p:cNvSpPr>
          <p:nvPr>
            <p:ph type="ftr" sz="quarter" idx="11"/>
          </p:nvPr>
        </p:nvSpPr>
        <p:spPr/>
        <p:txBody>
          <a:bodyPr/>
          <a:lstStyle/>
          <a:p>
            <a:endParaRPr lang="en-US"/>
          </a:p>
        </p:txBody>
      </p:sp>
      <p:sp>
        <p:nvSpPr>
          <p:cNvPr id="6" name="Ograda številke diapozitiva 5"/>
          <p:cNvSpPr>
            <a:spLocks noGrp="1"/>
          </p:cNvSpPr>
          <p:nvPr>
            <p:ph type="sldNum" sz="quarter" idx="12"/>
          </p:nvPr>
        </p:nvSpPr>
        <p:spPr/>
        <p:txBody>
          <a:bodyPr/>
          <a:lstStyle/>
          <a:p>
            <a:fld id="{69F15435-955B-034D-AD1E-235374471697}" type="slidenum">
              <a:rPr lang="en-US" smtClean="0"/>
              <a:t>‹#›</a:t>
            </a:fld>
            <a:endParaRPr lang="en-US"/>
          </a:p>
        </p:txBody>
      </p:sp>
    </p:spTree>
    <p:extLst>
      <p:ext uri="{BB962C8B-B14F-4D97-AF65-F5344CB8AC3E}">
        <p14:creationId xmlns:p14="http://schemas.microsoft.com/office/powerpoint/2010/main" val="297439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GB"/>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grada datuma 3"/>
          <p:cNvSpPr>
            <a:spLocks noGrp="1"/>
          </p:cNvSpPr>
          <p:nvPr>
            <p:ph type="dt" sz="half" idx="10"/>
          </p:nvPr>
        </p:nvSpPr>
        <p:spPr/>
        <p:txBody>
          <a:bodyPr/>
          <a:lstStyle/>
          <a:p>
            <a:fld id="{FDB3AE25-CC08-544F-9165-606D456A378D}" type="datetimeFigureOut">
              <a:rPr lang="en-US" smtClean="0"/>
              <a:t>4/1/2019</a:t>
            </a:fld>
            <a:endParaRPr lang="en-US"/>
          </a:p>
        </p:txBody>
      </p:sp>
      <p:sp>
        <p:nvSpPr>
          <p:cNvPr id="5" name="Ograda noge 4"/>
          <p:cNvSpPr>
            <a:spLocks noGrp="1"/>
          </p:cNvSpPr>
          <p:nvPr>
            <p:ph type="ftr" sz="quarter" idx="11"/>
          </p:nvPr>
        </p:nvSpPr>
        <p:spPr/>
        <p:txBody>
          <a:bodyPr/>
          <a:lstStyle/>
          <a:p>
            <a:endParaRPr lang="en-US"/>
          </a:p>
        </p:txBody>
      </p:sp>
      <p:sp>
        <p:nvSpPr>
          <p:cNvPr id="6" name="Ograda številke diapozitiva 5"/>
          <p:cNvSpPr>
            <a:spLocks noGrp="1"/>
          </p:cNvSpPr>
          <p:nvPr>
            <p:ph type="sldNum" sz="quarter" idx="12"/>
          </p:nvPr>
        </p:nvSpPr>
        <p:spPr/>
        <p:txBody>
          <a:bodyPr/>
          <a:lstStyle/>
          <a:p>
            <a:fld id="{69F15435-955B-034D-AD1E-235374471697}" type="slidenum">
              <a:rPr lang="en-US" smtClean="0"/>
              <a:t>‹#›</a:t>
            </a:fld>
            <a:endParaRPr lang="en-US"/>
          </a:p>
        </p:txBody>
      </p:sp>
    </p:spTree>
    <p:extLst>
      <p:ext uri="{BB962C8B-B14F-4D97-AF65-F5344CB8AC3E}">
        <p14:creationId xmlns:p14="http://schemas.microsoft.com/office/powerpoint/2010/main" val="288213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endParaRPr lang="en-GB"/>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FDB3AE25-CC08-544F-9165-606D456A378D}" type="datetimeFigureOut">
              <a:rPr lang="en-US" smtClean="0"/>
              <a:t>4/1/2019</a:t>
            </a:fld>
            <a:endParaRPr lang="en-US"/>
          </a:p>
        </p:txBody>
      </p:sp>
      <p:sp>
        <p:nvSpPr>
          <p:cNvPr id="5" name="Ograda noge 4"/>
          <p:cNvSpPr>
            <a:spLocks noGrp="1"/>
          </p:cNvSpPr>
          <p:nvPr>
            <p:ph type="ftr" sz="quarter" idx="11"/>
          </p:nvPr>
        </p:nvSpPr>
        <p:spPr/>
        <p:txBody>
          <a:bodyPr/>
          <a:lstStyle/>
          <a:p>
            <a:endParaRPr lang="en-US"/>
          </a:p>
        </p:txBody>
      </p:sp>
      <p:sp>
        <p:nvSpPr>
          <p:cNvPr id="6" name="Ograda številke diapozitiva 5"/>
          <p:cNvSpPr>
            <a:spLocks noGrp="1"/>
          </p:cNvSpPr>
          <p:nvPr>
            <p:ph type="sldNum" sz="quarter" idx="12"/>
          </p:nvPr>
        </p:nvSpPr>
        <p:spPr/>
        <p:txBody>
          <a:bodyPr/>
          <a:lstStyle/>
          <a:p>
            <a:fld id="{69F15435-955B-034D-AD1E-235374471697}" type="slidenum">
              <a:rPr lang="en-US" smtClean="0"/>
              <a:t>‹#›</a:t>
            </a:fld>
            <a:endParaRPr lang="en-US"/>
          </a:p>
        </p:txBody>
      </p:sp>
    </p:spTree>
    <p:extLst>
      <p:ext uri="{BB962C8B-B14F-4D97-AF65-F5344CB8AC3E}">
        <p14:creationId xmlns:p14="http://schemas.microsoft.com/office/powerpoint/2010/main" val="360857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GB"/>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5" name="Ograda datuma 4"/>
          <p:cNvSpPr>
            <a:spLocks noGrp="1"/>
          </p:cNvSpPr>
          <p:nvPr>
            <p:ph type="dt" sz="half" idx="10"/>
          </p:nvPr>
        </p:nvSpPr>
        <p:spPr/>
        <p:txBody>
          <a:bodyPr/>
          <a:lstStyle/>
          <a:p>
            <a:fld id="{FDB3AE25-CC08-544F-9165-606D456A378D}" type="datetimeFigureOut">
              <a:rPr lang="en-US" smtClean="0"/>
              <a:t>4/1/2019</a:t>
            </a:fld>
            <a:endParaRPr lang="en-US"/>
          </a:p>
        </p:txBody>
      </p:sp>
      <p:sp>
        <p:nvSpPr>
          <p:cNvPr id="6" name="Ograda noge 5"/>
          <p:cNvSpPr>
            <a:spLocks noGrp="1"/>
          </p:cNvSpPr>
          <p:nvPr>
            <p:ph type="ftr" sz="quarter" idx="11"/>
          </p:nvPr>
        </p:nvSpPr>
        <p:spPr/>
        <p:txBody>
          <a:bodyPr/>
          <a:lstStyle/>
          <a:p>
            <a:endParaRPr lang="en-US"/>
          </a:p>
        </p:txBody>
      </p:sp>
      <p:sp>
        <p:nvSpPr>
          <p:cNvPr id="7" name="Ograda številke diapozitiva 6"/>
          <p:cNvSpPr>
            <a:spLocks noGrp="1"/>
          </p:cNvSpPr>
          <p:nvPr>
            <p:ph type="sldNum" sz="quarter" idx="12"/>
          </p:nvPr>
        </p:nvSpPr>
        <p:spPr/>
        <p:txBody>
          <a:bodyPr/>
          <a:lstStyle/>
          <a:p>
            <a:fld id="{69F15435-955B-034D-AD1E-235374471697}" type="slidenum">
              <a:rPr lang="en-US" smtClean="0"/>
              <a:t>‹#›</a:t>
            </a:fld>
            <a:endParaRPr lang="en-US"/>
          </a:p>
        </p:txBody>
      </p:sp>
    </p:spTree>
    <p:extLst>
      <p:ext uri="{BB962C8B-B14F-4D97-AF65-F5344CB8AC3E}">
        <p14:creationId xmlns:p14="http://schemas.microsoft.com/office/powerpoint/2010/main" val="248835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endParaRPr lang="en-GB"/>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7" name="Ograda datuma 6"/>
          <p:cNvSpPr>
            <a:spLocks noGrp="1"/>
          </p:cNvSpPr>
          <p:nvPr>
            <p:ph type="dt" sz="half" idx="10"/>
          </p:nvPr>
        </p:nvSpPr>
        <p:spPr/>
        <p:txBody>
          <a:bodyPr/>
          <a:lstStyle/>
          <a:p>
            <a:fld id="{FDB3AE25-CC08-544F-9165-606D456A378D}" type="datetimeFigureOut">
              <a:rPr lang="en-US" smtClean="0"/>
              <a:t>4/1/2019</a:t>
            </a:fld>
            <a:endParaRPr lang="en-US"/>
          </a:p>
        </p:txBody>
      </p:sp>
      <p:sp>
        <p:nvSpPr>
          <p:cNvPr id="8" name="Ograda noge 7"/>
          <p:cNvSpPr>
            <a:spLocks noGrp="1"/>
          </p:cNvSpPr>
          <p:nvPr>
            <p:ph type="ftr" sz="quarter" idx="11"/>
          </p:nvPr>
        </p:nvSpPr>
        <p:spPr/>
        <p:txBody>
          <a:bodyPr/>
          <a:lstStyle/>
          <a:p>
            <a:endParaRPr lang="en-US"/>
          </a:p>
        </p:txBody>
      </p:sp>
      <p:sp>
        <p:nvSpPr>
          <p:cNvPr id="9" name="Ograda številke diapozitiva 8"/>
          <p:cNvSpPr>
            <a:spLocks noGrp="1"/>
          </p:cNvSpPr>
          <p:nvPr>
            <p:ph type="sldNum" sz="quarter" idx="12"/>
          </p:nvPr>
        </p:nvSpPr>
        <p:spPr/>
        <p:txBody>
          <a:bodyPr/>
          <a:lstStyle/>
          <a:p>
            <a:fld id="{69F15435-955B-034D-AD1E-235374471697}" type="slidenum">
              <a:rPr lang="en-US" smtClean="0"/>
              <a:t>‹#›</a:t>
            </a:fld>
            <a:endParaRPr lang="en-US"/>
          </a:p>
        </p:txBody>
      </p:sp>
    </p:spTree>
    <p:extLst>
      <p:ext uri="{BB962C8B-B14F-4D97-AF65-F5344CB8AC3E}">
        <p14:creationId xmlns:p14="http://schemas.microsoft.com/office/powerpoint/2010/main" val="26036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GB"/>
          </a:p>
        </p:txBody>
      </p:sp>
      <p:sp>
        <p:nvSpPr>
          <p:cNvPr id="3" name="Ograda datuma 2"/>
          <p:cNvSpPr>
            <a:spLocks noGrp="1"/>
          </p:cNvSpPr>
          <p:nvPr>
            <p:ph type="dt" sz="half" idx="10"/>
          </p:nvPr>
        </p:nvSpPr>
        <p:spPr/>
        <p:txBody>
          <a:bodyPr/>
          <a:lstStyle/>
          <a:p>
            <a:fld id="{FDB3AE25-CC08-544F-9165-606D456A378D}" type="datetimeFigureOut">
              <a:rPr lang="en-US" smtClean="0"/>
              <a:t>4/1/2019</a:t>
            </a:fld>
            <a:endParaRPr lang="en-US"/>
          </a:p>
        </p:txBody>
      </p:sp>
      <p:sp>
        <p:nvSpPr>
          <p:cNvPr id="4" name="Ograda noge 3"/>
          <p:cNvSpPr>
            <a:spLocks noGrp="1"/>
          </p:cNvSpPr>
          <p:nvPr>
            <p:ph type="ftr" sz="quarter" idx="11"/>
          </p:nvPr>
        </p:nvSpPr>
        <p:spPr/>
        <p:txBody>
          <a:bodyPr/>
          <a:lstStyle/>
          <a:p>
            <a:endParaRPr lang="en-US"/>
          </a:p>
        </p:txBody>
      </p:sp>
      <p:sp>
        <p:nvSpPr>
          <p:cNvPr id="5" name="Ograda številke diapozitiva 4"/>
          <p:cNvSpPr>
            <a:spLocks noGrp="1"/>
          </p:cNvSpPr>
          <p:nvPr>
            <p:ph type="sldNum" sz="quarter" idx="12"/>
          </p:nvPr>
        </p:nvSpPr>
        <p:spPr/>
        <p:txBody>
          <a:bodyPr/>
          <a:lstStyle/>
          <a:p>
            <a:fld id="{69F15435-955B-034D-AD1E-235374471697}" type="slidenum">
              <a:rPr lang="en-US" smtClean="0"/>
              <a:t>‹#›</a:t>
            </a:fld>
            <a:endParaRPr lang="en-US"/>
          </a:p>
        </p:txBody>
      </p:sp>
    </p:spTree>
    <p:extLst>
      <p:ext uri="{BB962C8B-B14F-4D97-AF65-F5344CB8AC3E}">
        <p14:creationId xmlns:p14="http://schemas.microsoft.com/office/powerpoint/2010/main" val="305863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FDB3AE25-CC08-544F-9165-606D456A378D}" type="datetimeFigureOut">
              <a:rPr lang="en-US" smtClean="0"/>
              <a:t>4/1/2019</a:t>
            </a:fld>
            <a:endParaRPr lang="en-US"/>
          </a:p>
        </p:txBody>
      </p:sp>
      <p:sp>
        <p:nvSpPr>
          <p:cNvPr id="3" name="Ograda noge 2"/>
          <p:cNvSpPr>
            <a:spLocks noGrp="1"/>
          </p:cNvSpPr>
          <p:nvPr>
            <p:ph type="ftr" sz="quarter" idx="11"/>
          </p:nvPr>
        </p:nvSpPr>
        <p:spPr/>
        <p:txBody>
          <a:bodyPr/>
          <a:lstStyle/>
          <a:p>
            <a:endParaRPr lang="en-US"/>
          </a:p>
        </p:txBody>
      </p:sp>
      <p:sp>
        <p:nvSpPr>
          <p:cNvPr id="4" name="Ograda številke diapozitiva 3"/>
          <p:cNvSpPr>
            <a:spLocks noGrp="1"/>
          </p:cNvSpPr>
          <p:nvPr>
            <p:ph type="sldNum" sz="quarter" idx="12"/>
          </p:nvPr>
        </p:nvSpPr>
        <p:spPr/>
        <p:txBody>
          <a:bodyPr/>
          <a:lstStyle/>
          <a:p>
            <a:fld id="{69F15435-955B-034D-AD1E-235374471697}" type="slidenum">
              <a:rPr lang="en-US" smtClean="0"/>
              <a:t>‹#›</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5832647" cy="723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9574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endParaRPr lang="en-GB"/>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FDB3AE25-CC08-544F-9165-606D456A378D}" type="datetimeFigureOut">
              <a:rPr lang="en-US" smtClean="0"/>
              <a:t>4/1/2019</a:t>
            </a:fld>
            <a:endParaRPr lang="en-US"/>
          </a:p>
        </p:txBody>
      </p:sp>
      <p:sp>
        <p:nvSpPr>
          <p:cNvPr id="6" name="Ograda noge 5"/>
          <p:cNvSpPr>
            <a:spLocks noGrp="1"/>
          </p:cNvSpPr>
          <p:nvPr>
            <p:ph type="ftr" sz="quarter" idx="11"/>
          </p:nvPr>
        </p:nvSpPr>
        <p:spPr/>
        <p:txBody>
          <a:bodyPr/>
          <a:lstStyle/>
          <a:p>
            <a:endParaRPr lang="en-US"/>
          </a:p>
        </p:txBody>
      </p:sp>
      <p:sp>
        <p:nvSpPr>
          <p:cNvPr id="7" name="Ograda številke diapozitiva 6"/>
          <p:cNvSpPr>
            <a:spLocks noGrp="1"/>
          </p:cNvSpPr>
          <p:nvPr>
            <p:ph type="sldNum" sz="quarter" idx="12"/>
          </p:nvPr>
        </p:nvSpPr>
        <p:spPr/>
        <p:txBody>
          <a:bodyPr/>
          <a:lstStyle/>
          <a:p>
            <a:fld id="{69F15435-955B-034D-AD1E-235374471697}" type="slidenum">
              <a:rPr lang="en-US" smtClean="0"/>
              <a:t>‹#›</a:t>
            </a:fld>
            <a:endParaRPr lang="en-US"/>
          </a:p>
        </p:txBody>
      </p:sp>
    </p:spTree>
    <p:extLst>
      <p:ext uri="{BB962C8B-B14F-4D97-AF65-F5344CB8AC3E}">
        <p14:creationId xmlns:p14="http://schemas.microsoft.com/office/powerpoint/2010/main" val="381155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endParaRPr lang="en-GB"/>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GB"/>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FDB3AE25-CC08-544F-9165-606D456A378D}" type="datetimeFigureOut">
              <a:rPr lang="en-US" smtClean="0"/>
              <a:t>4/1/2019</a:t>
            </a:fld>
            <a:endParaRPr lang="en-US"/>
          </a:p>
        </p:txBody>
      </p:sp>
      <p:sp>
        <p:nvSpPr>
          <p:cNvPr id="6" name="Ograda noge 5"/>
          <p:cNvSpPr>
            <a:spLocks noGrp="1"/>
          </p:cNvSpPr>
          <p:nvPr>
            <p:ph type="ftr" sz="quarter" idx="11"/>
          </p:nvPr>
        </p:nvSpPr>
        <p:spPr/>
        <p:txBody>
          <a:bodyPr/>
          <a:lstStyle/>
          <a:p>
            <a:endParaRPr lang="en-US"/>
          </a:p>
        </p:txBody>
      </p:sp>
      <p:sp>
        <p:nvSpPr>
          <p:cNvPr id="7" name="Ograda številke diapozitiva 6"/>
          <p:cNvSpPr>
            <a:spLocks noGrp="1"/>
          </p:cNvSpPr>
          <p:nvPr>
            <p:ph type="sldNum" sz="quarter" idx="12"/>
          </p:nvPr>
        </p:nvSpPr>
        <p:spPr/>
        <p:txBody>
          <a:bodyPr/>
          <a:lstStyle/>
          <a:p>
            <a:fld id="{69F15435-955B-034D-AD1E-235374471697}" type="slidenum">
              <a:rPr lang="en-US" smtClean="0"/>
              <a:t>‹#›</a:t>
            </a:fld>
            <a:endParaRPr lang="en-US"/>
          </a:p>
        </p:txBody>
      </p:sp>
    </p:spTree>
    <p:extLst>
      <p:ext uri="{BB962C8B-B14F-4D97-AF65-F5344CB8AC3E}">
        <p14:creationId xmlns:p14="http://schemas.microsoft.com/office/powerpoint/2010/main" val="1230263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876006"/>
            <a:ext cx="8229600" cy="541632"/>
          </a:xfrm>
          <a:prstGeom prst="rect">
            <a:avLst/>
          </a:prstGeom>
        </p:spPr>
        <p:txBody>
          <a:bodyPr vert="horz" lIns="91440" tIns="45720" rIns="91440" bIns="45720" rtlCol="0" anchor="ctr">
            <a:normAutofit/>
          </a:bodyPr>
          <a:lstStyle/>
          <a:p>
            <a:r>
              <a:rPr lang="sl-SI"/>
              <a:t>Uredite slog naslova matrice</a:t>
            </a:r>
            <a:endParaRPr lang="en-GB"/>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3AE25-CC08-544F-9165-606D456A378D}" type="datetimeFigureOut">
              <a:rPr lang="en-US" smtClean="0"/>
              <a:t>4/1/2019</a:t>
            </a:fld>
            <a:endParaRPr lang="en-US"/>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15435-955B-034D-AD1E-235374471697}" type="slidenum">
              <a:rPr lang="en-US" smtClean="0"/>
              <a:t>‹#›</a:t>
            </a:fld>
            <a:endParaRPr lang="en-US"/>
          </a:p>
        </p:txBody>
      </p:sp>
      <p:pic>
        <p:nvPicPr>
          <p:cNvPr id="9"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4932040" cy="612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5419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ip-rs.si/obrazci/varstvo-osebnih-podatk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ip-rs.si/varstvo-osebnih-podatkov/iskalnik-po-odlocbah-in-mnenjih/smernic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apek.si/"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ti.gov.s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ip-rs.s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ip-rs.si/fileadmin/user_upload/Pdf/smernice/Smernice_o_pogodbeni_obdelavi_web.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ip-rs.si/"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ec.europa.eu/justice/data-protection/international-transfers/adequacy/index_en.htm" TargetMode="External"/><Relationship Id="rId2" Type="http://schemas.openxmlformats.org/officeDocument/2006/relationships/hyperlink" Target="https://www.ip-rs.si/varstvo-osebnih-podatkov/obveznosti-upravljavcev/iznos-osebnih-podatkov-v-tretje-drzave/seznam-tretjih-drzav-66-clen-zvop-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ip-rs.si/fileadmin/user_upload/Pdf/smernice/Smernice_o_zavarovanju_OP.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ip-rs.si/fileadmin/user_upload/doc/obrazci/ZVOP/OBRAZEC_-_Obvestilo_o_krsitvi_01.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ip-rs.si/fileadmin/user_upload/doc/vzorci/VZOREC_OBVESTILA_POSAMEZNIKOM_GLEDE_OBDELAVE_OSEBNIH_PODATKOV.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ip-rs.si/fileadmin/user_upload/doc/obrazci/ZVOP/OBVESTILO_POSAMEZNIKOM_PO_14._CLENU_SPLOSNE_UREDBE_O_VARSTVU_PODATKOV__GDPR__GLEDE_OBDELAVE_OSEBNIH_PODATKOV.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539552" y="2977655"/>
            <a:ext cx="8136904" cy="2016223"/>
          </a:xfrm>
        </p:spPr>
        <p:txBody>
          <a:bodyPr>
            <a:normAutofit/>
          </a:bodyPr>
          <a:lstStyle/>
          <a:p>
            <a:r>
              <a:rPr lang="sl-SI" sz="3100"/>
              <a:t>Delavnica GDPR v okviru projekta RAPID.SI</a:t>
            </a:r>
            <a:br>
              <a:rPr lang="sl-SI"/>
            </a:br>
            <a:endParaRPr lang="sl-SI"/>
          </a:p>
        </p:txBody>
      </p:sp>
      <p:sp>
        <p:nvSpPr>
          <p:cNvPr id="7" name="Podnaslov 2">
            <a:extLst>
              <a:ext uri="{FF2B5EF4-FFF2-40B4-BE49-F238E27FC236}">
                <a16:creationId xmlns:a16="http://schemas.microsoft.com/office/drawing/2014/main" id="{520A26F3-B491-4B2C-95F3-83208D4B91E1}"/>
              </a:ext>
            </a:extLst>
          </p:cNvPr>
          <p:cNvSpPr txBox="1">
            <a:spLocks/>
          </p:cNvSpPr>
          <p:nvPr/>
        </p:nvSpPr>
        <p:spPr>
          <a:xfrm>
            <a:off x="1371600" y="4365104"/>
            <a:ext cx="6400800" cy="8164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sl-SI" sz="1800"/>
              <a:t>mag. Andrej Tomšič</a:t>
            </a:r>
          </a:p>
          <a:p>
            <a:pPr fontAlgn="auto">
              <a:spcAft>
                <a:spcPts val="0"/>
              </a:spcAft>
            </a:pPr>
            <a:r>
              <a:rPr lang="sl-SI" sz="1800"/>
              <a:t>namestnik informacijske pooblaščenke</a:t>
            </a:r>
          </a:p>
          <a:p>
            <a:pPr fontAlgn="auto">
              <a:spcAft>
                <a:spcPts val="0"/>
              </a:spcAft>
            </a:pPr>
            <a:endParaRPr lang="sl-SI" sz="2800"/>
          </a:p>
        </p:txBody>
      </p:sp>
      <p:pic>
        <p:nvPicPr>
          <p:cNvPr id="8" name="Slika 7" descr="Zgodovina.jpg">
            <a:extLst>
              <a:ext uri="{FF2B5EF4-FFF2-40B4-BE49-F238E27FC236}">
                <a16:creationId xmlns:a16="http://schemas.microsoft.com/office/drawing/2014/main" id="{B25AE4B1-FE3A-4394-A86D-75D5854E60C7}"/>
              </a:ext>
            </a:extLst>
          </p:cNvPr>
          <p:cNvPicPr>
            <a:picLocks noChangeAspect="1"/>
          </p:cNvPicPr>
          <p:nvPr/>
        </p:nvPicPr>
        <p:blipFill>
          <a:blip r:embed="rId2"/>
          <a:stretch>
            <a:fillRect/>
          </a:stretch>
        </p:blipFill>
        <p:spPr>
          <a:xfrm>
            <a:off x="2735796" y="389257"/>
            <a:ext cx="3744416" cy="2574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Slika 3">
            <a:extLst>
              <a:ext uri="{FF2B5EF4-FFF2-40B4-BE49-F238E27FC236}">
                <a16:creationId xmlns:a16="http://schemas.microsoft.com/office/drawing/2014/main" id="{C0B057A1-13F1-483A-B033-C59FAA60AF7C}"/>
              </a:ext>
            </a:extLst>
          </p:cNvPr>
          <p:cNvPicPr>
            <a:picLocks noChangeAspect="1"/>
          </p:cNvPicPr>
          <p:nvPr/>
        </p:nvPicPr>
        <p:blipFill>
          <a:blip r:embed="rId3"/>
          <a:stretch>
            <a:fillRect/>
          </a:stretch>
        </p:blipFill>
        <p:spPr>
          <a:xfrm>
            <a:off x="539552" y="6095537"/>
            <a:ext cx="2838846" cy="571580"/>
          </a:xfrm>
          <a:prstGeom prst="rect">
            <a:avLst/>
          </a:prstGeom>
        </p:spPr>
      </p:pic>
      <p:sp>
        <p:nvSpPr>
          <p:cNvPr id="5" name="Pravokotnik 4">
            <a:extLst>
              <a:ext uri="{FF2B5EF4-FFF2-40B4-BE49-F238E27FC236}">
                <a16:creationId xmlns:a16="http://schemas.microsoft.com/office/drawing/2014/main" id="{338F591E-EE5D-4BDD-83DF-2CBBDCDF4D79}"/>
              </a:ext>
            </a:extLst>
          </p:cNvPr>
          <p:cNvSpPr/>
          <p:nvPr/>
        </p:nvSpPr>
        <p:spPr>
          <a:xfrm>
            <a:off x="3567952" y="6143897"/>
            <a:ext cx="5271247" cy="523220"/>
          </a:xfrm>
          <a:prstGeom prst="rect">
            <a:avLst/>
          </a:prstGeom>
        </p:spPr>
        <p:txBody>
          <a:bodyPr wrap="square">
            <a:spAutoFit/>
          </a:bodyPr>
          <a:lstStyle/>
          <a:p>
            <a:r>
              <a:rPr lang="sl-SI" sz="1400"/>
              <a:t>Projekt financira Evropska komisija v okviru Splošnega programa »Rights, Equality and Citizenship Programme 2014 – 2020«.</a:t>
            </a:r>
          </a:p>
        </p:txBody>
      </p:sp>
    </p:spTree>
    <p:extLst>
      <p:ext uri="{BB962C8B-B14F-4D97-AF65-F5344CB8AC3E}">
        <p14:creationId xmlns:p14="http://schemas.microsoft.com/office/powerpoint/2010/main" val="2663982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številke diapozitiva 2"/>
          <p:cNvSpPr>
            <a:spLocks noGrp="1"/>
          </p:cNvSpPr>
          <p:nvPr>
            <p:ph type="sldNum" sz="quarter" idx="12"/>
          </p:nvPr>
        </p:nvSpPr>
        <p:spPr/>
        <p:txBody>
          <a:bodyPr/>
          <a:lstStyle/>
          <a:p>
            <a:pPr>
              <a:defRPr/>
            </a:pPr>
            <a:fld id="{B564FB3C-5A74-4483-BF5A-B531D7C6DB11}" type="slidenum">
              <a:rPr lang="sl-SI" smtClean="0"/>
              <a:pPr>
                <a:defRPr/>
              </a:pPr>
              <a:t>10</a:t>
            </a:fld>
            <a:endParaRPr lang="sl-SI"/>
          </a:p>
        </p:txBody>
      </p:sp>
      <p:sp>
        <p:nvSpPr>
          <p:cNvPr id="2" name="Pravokotnik 1"/>
          <p:cNvSpPr/>
          <p:nvPr/>
        </p:nvSpPr>
        <p:spPr>
          <a:xfrm>
            <a:off x="251520" y="417612"/>
            <a:ext cx="8712968" cy="5544616"/>
          </a:xfrm>
          <a:prstGeom prst="rect">
            <a:avLst/>
          </a:prstGeom>
        </p:spPr>
        <p:txBody>
          <a:bodyPr wrap="square">
            <a:noAutofit/>
          </a:bodyPr>
          <a:lstStyle/>
          <a:p>
            <a:pPr algn="ctr">
              <a:spcBef>
                <a:spcPct val="0"/>
              </a:spcBef>
              <a:spcAft>
                <a:spcPts val="600"/>
              </a:spcAft>
            </a:pPr>
            <a:r>
              <a:rPr lang="sl-SI" sz="3200" b="1">
                <a:latin typeface="+mj-lt"/>
                <a:ea typeface="+mj-ea"/>
                <a:cs typeface="+mj-cs"/>
              </a:rPr>
              <a:t>Evidenca dejavnosti obdelave – </a:t>
            </a:r>
            <a:br>
              <a:rPr lang="sl-SI" sz="3200" b="1">
                <a:latin typeface="+mj-lt"/>
                <a:ea typeface="+mj-ea"/>
                <a:cs typeface="+mj-cs"/>
              </a:rPr>
            </a:br>
            <a:r>
              <a:rPr lang="sl-SI" sz="3200" b="1">
                <a:latin typeface="+mj-lt"/>
                <a:ea typeface="+mj-ea"/>
                <a:cs typeface="+mj-cs"/>
              </a:rPr>
              <a:t>„katalogi“ oz. „opis zbirk“ (30. člen)</a:t>
            </a:r>
          </a:p>
          <a:p>
            <a:r>
              <a:rPr lang="sl-SI" sz="2000">
                <a:latin typeface="+mn-lt"/>
              </a:rPr>
              <a:t>1. Vsak </a:t>
            </a:r>
            <a:r>
              <a:rPr lang="sl-SI" sz="2000" b="1" u="sng">
                <a:solidFill>
                  <a:srgbClr val="FF0000"/>
                </a:solidFill>
                <a:latin typeface="+mn-lt"/>
              </a:rPr>
              <a:t>upravljavec</a:t>
            </a:r>
            <a:r>
              <a:rPr lang="sl-SI" sz="2000">
                <a:latin typeface="+mn-lt"/>
              </a:rPr>
              <a:t> vodi </a:t>
            </a:r>
            <a:r>
              <a:rPr lang="sl-SI" sz="2000" b="1">
                <a:latin typeface="+mn-lt"/>
              </a:rPr>
              <a:t>evidenco dejavnosti obdelave OP</a:t>
            </a:r>
            <a:r>
              <a:rPr lang="sl-SI" sz="2000" b="1"/>
              <a:t>, ki </a:t>
            </a:r>
            <a:r>
              <a:rPr lang="sl-SI" sz="2000">
                <a:latin typeface="+mn-lt"/>
              </a:rPr>
              <a:t>vsebuje:</a:t>
            </a:r>
          </a:p>
          <a:p>
            <a:endParaRPr lang="sl-SI" sz="2000">
              <a:latin typeface="+mn-lt"/>
            </a:endParaRPr>
          </a:p>
          <a:p>
            <a:endParaRPr lang="sl-SI" sz="1200">
              <a:latin typeface="+mn-lt"/>
            </a:endParaRPr>
          </a:p>
          <a:p>
            <a:pPr marL="457200" indent="-457200">
              <a:buFont typeface="+mj-lt"/>
              <a:buAutoNum type="alphaLcParenR"/>
            </a:pPr>
            <a:r>
              <a:rPr lang="sl-SI" sz="2000" b="1">
                <a:latin typeface="+mn-lt"/>
              </a:rPr>
              <a:t>naziv ali ime in kontaktne podatke upravljavca </a:t>
            </a:r>
            <a:r>
              <a:rPr lang="sl-SI" sz="2000">
                <a:latin typeface="+mn-lt"/>
              </a:rPr>
              <a:t>in, kadar obstajajo, </a:t>
            </a:r>
            <a:r>
              <a:rPr lang="sl-SI" sz="2000" b="1">
                <a:latin typeface="+mn-lt"/>
              </a:rPr>
              <a:t>skupnega upravljavca</a:t>
            </a:r>
            <a:r>
              <a:rPr lang="sl-SI" sz="2000">
                <a:latin typeface="+mn-lt"/>
              </a:rPr>
              <a:t>, </a:t>
            </a:r>
            <a:r>
              <a:rPr lang="sl-SI" sz="2000" b="1">
                <a:latin typeface="+mn-lt"/>
              </a:rPr>
              <a:t>predstavnika upravljavca </a:t>
            </a:r>
            <a:r>
              <a:rPr lang="sl-SI" sz="2000">
                <a:latin typeface="+mn-lt"/>
              </a:rPr>
              <a:t>in </a:t>
            </a:r>
            <a:r>
              <a:rPr lang="sl-SI" sz="2000" b="1">
                <a:latin typeface="+mn-lt"/>
              </a:rPr>
              <a:t>pooblaščene osebe za varstvo </a:t>
            </a:r>
            <a:r>
              <a:rPr lang="sl-SI" sz="2000">
                <a:latin typeface="+mn-lt"/>
              </a:rPr>
              <a:t>podatkov;</a:t>
            </a:r>
          </a:p>
          <a:p>
            <a:pPr marL="457200" indent="-457200">
              <a:buFont typeface="+mj-lt"/>
              <a:buAutoNum type="alphaLcParenR"/>
            </a:pPr>
            <a:r>
              <a:rPr lang="sl-SI" sz="2000" b="1">
                <a:latin typeface="+mn-lt"/>
              </a:rPr>
              <a:t>namene</a:t>
            </a:r>
            <a:r>
              <a:rPr lang="sl-SI" sz="2000">
                <a:latin typeface="+mn-lt"/>
              </a:rPr>
              <a:t> obdelave;</a:t>
            </a:r>
          </a:p>
          <a:p>
            <a:pPr marL="457200" indent="-457200">
              <a:buFont typeface="+mj-lt"/>
              <a:buAutoNum type="alphaLcParenR"/>
            </a:pPr>
            <a:r>
              <a:rPr lang="sl-SI" sz="2000" b="1">
                <a:latin typeface="+mn-lt"/>
              </a:rPr>
              <a:t>opis kategorij </a:t>
            </a:r>
            <a:r>
              <a:rPr lang="sl-SI" sz="2000">
                <a:latin typeface="+mn-lt"/>
              </a:rPr>
              <a:t>posameznikov, na katere se nanašajo OP, in </a:t>
            </a:r>
            <a:r>
              <a:rPr lang="sl-SI" sz="2000" b="1">
                <a:latin typeface="+mn-lt"/>
              </a:rPr>
              <a:t>vrst</a:t>
            </a:r>
            <a:r>
              <a:rPr lang="sl-SI" sz="2000">
                <a:latin typeface="+mn-lt"/>
              </a:rPr>
              <a:t> OP;</a:t>
            </a:r>
          </a:p>
          <a:p>
            <a:pPr marL="457200" indent="-457200">
              <a:buFont typeface="+mj-lt"/>
              <a:buAutoNum type="alphaLcParenR"/>
            </a:pPr>
            <a:r>
              <a:rPr lang="sl-SI" sz="2000" b="1">
                <a:latin typeface="+mn-lt"/>
              </a:rPr>
              <a:t>kategorije prejemnikov</a:t>
            </a:r>
            <a:r>
              <a:rPr lang="sl-SI" sz="2000">
                <a:latin typeface="+mn-lt"/>
              </a:rPr>
              <a:t>, ki so jim bili ali jim bodo razkriti OP, vključno s prejemniki v tretjih državah ali mednarodnih organizacijah;</a:t>
            </a:r>
          </a:p>
          <a:p>
            <a:pPr marL="457200" indent="-457200">
              <a:buFont typeface="+mj-lt"/>
              <a:buAutoNum type="alphaLcParenR"/>
            </a:pPr>
            <a:r>
              <a:rPr lang="sl-SI" sz="2000">
                <a:latin typeface="+mn-lt"/>
              </a:rPr>
              <a:t>kadar je ustrezno, </a:t>
            </a:r>
            <a:r>
              <a:rPr lang="sl-SI" sz="2000" b="1">
                <a:latin typeface="+mn-lt"/>
              </a:rPr>
              <a:t>informacije o prenosih OP v tretjo državo ali mednarodno organizacijo</a:t>
            </a:r>
            <a:r>
              <a:rPr lang="sl-SI" sz="2000">
                <a:latin typeface="+mn-lt"/>
              </a:rPr>
              <a:t>, vključno z identifikacijo te tretje države ali mednarodne organizacije, v primeru prenosov iz drugega pododstavka člena 49(1) pa tudi dokumentacijo o ustreznih zaščitnih ukrepih;</a:t>
            </a:r>
          </a:p>
          <a:p>
            <a:pPr marL="457200" indent="-457200">
              <a:buFont typeface="+mj-lt"/>
              <a:buAutoNum type="alphaLcParenR"/>
            </a:pPr>
            <a:r>
              <a:rPr lang="sl-SI" sz="2000">
                <a:latin typeface="+mn-lt"/>
              </a:rPr>
              <a:t>kadar je mogoče, </a:t>
            </a:r>
            <a:r>
              <a:rPr lang="sl-SI" sz="2000" b="1">
                <a:latin typeface="+mn-lt"/>
              </a:rPr>
              <a:t>predvidene roke za izbris </a:t>
            </a:r>
            <a:r>
              <a:rPr lang="sl-SI" sz="2000">
                <a:latin typeface="+mn-lt"/>
              </a:rPr>
              <a:t>različnih vrst podatkov;</a:t>
            </a:r>
          </a:p>
          <a:p>
            <a:pPr marL="457200" indent="-457200">
              <a:buFont typeface="+mj-lt"/>
              <a:buAutoNum type="alphaLcParenR"/>
            </a:pPr>
            <a:r>
              <a:rPr lang="sl-SI" sz="2000">
                <a:latin typeface="+mn-lt"/>
              </a:rPr>
              <a:t>kadar je mogoče, </a:t>
            </a:r>
            <a:r>
              <a:rPr lang="sl-SI" sz="2000" b="1">
                <a:latin typeface="+mn-lt"/>
              </a:rPr>
              <a:t>splošni opis tehničnih in organizacijskih varnostnih ukrepov </a:t>
            </a:r>
            <a:r>
              <a:rPr lang="sl-SI" sz="2000">
                <a:latin typeface="+mn-lt"/>
              </a:rPr>
              <a:t>iz člena 32(1).</a:t>
            </a:r>
          </a:p>
          <a:p>
            <a:endParaRPr lang="sl-SI" sz="2000">
              <a:latin typeface="+mn-lt"/>
            </a:endParaRPr>
          </a:p>
        </p:txBody>
      </p:sp>
      <p:pic>
        <p:nvPicPr>
          <p:cNvPr id="5" name="Slika 4">
            <a:extLst>
              <a:ext uri="{FF2B5EF4-FFF2-40B4-BE49-F238E27FC236}">
                <a16:creationId xmlns:a16="http://schemas.microsoft.com/office/drawing/2014/main" id="{A10F5E1A-13ED-4B8F-8023-E4945C4A91DD}"/>
              </a:ext>
            </a:extLst>
          </p:cNvPr>
          <p:cNvPicPr>
            <a:picLocks noChangeAspect="1"/>
          </p:cNvPicPr>
          <p:nvPr/>
        </p:nvPicPr>
        <p:blipFill>
          <a:blip r:embed="rId2"/>
          <a:stretch>
            <a:fillRect/>
          </a:stretch>
        </p:blipFill>
        <p:spPr>
          <a:xfrm>
            <a:off x="7644148" y="507138"/>
            <a:ext cx="1499852" cy="1499852"/>
          </a:xfrm>
          <a:prstGeom prst="rect">
            <a:avLst/>
          </a:prstGeom>
        </p:spPr>
      </p:pic>
    </p:spTree>
    <p:extLst>
      <p:ext uri="{BB962C8B-B14F-4D97-AF65-F5344CB8AC3E}">
        <p14:creationId xmlns:p14="http://schemas.microsoft.com/office/powerpoint/2010/main" val="813292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številke diapozitiva 2"/>
          <p:cNvSpPr>
            <a:spLocks noGrp="1"/>
          </p:cNvSpPr>
          <p:nvPr>
            <p:ph type="sldNum" sz="quarter" idx="12"/>
          </p:nvPr>
        </p:nvSpPr>
        <p:spPr/>
        <p:txBody>
          <a:bodyPr/>
          <a:lstStyle/>
          <a:p>
            <a:pPr>
              <a:defRPr/>
            </a:pPr>
            <a:fld id="{B564FB3C-5A74-4483-BF5A-B531D7C6DB11}" type="slidenum">
              <a:rPr lang="sl-SI" smtClean="0"/>
              <a:pPr>
                <a:defRPr/>
              </a:pPr>
              <a:t>11</a:t>
            </a:fld>
            <a:endParaRPr lang="sl-SI"/>
          </a:p>
        </p:txBody>
      </p:sp>
      <p:pic>
        <p:nvPicPr>
          <p:cNvPr id="7" name="Slika 6">
            <a:extLst>
              <a:ext uri="{FF2B5EF4-FFF2-40B4-BE49-F238E27FC236}">
                <a16:creationId xmlns:a16="http://schemas.microsoft.com/office/drawing/2014/main" id="{5D9FF4D2-FAC4-42F3-A67E-C796F6D6DBD7}"/>
              </a:ext>
            </a:extLst>
          </p:cNvPr>
          <p:cNvPicPr>
            <a:picLocks noChangeAspect="1"/>
          </p:cNvPicPr>
          <p:nvPr/>
        </p:nvPicPr>
        <p:blipFill>
          <a:blip r:embed="rId2"/>
          <a:stretch>
            <a:fillRect/>
          </a:stretch>
        </p:blipFill>
        <p:spPr>
          <a:xfrm>
            <a:off x="-31750" y="241300"/>
            <a:ext cx="9262974" cy="5422900"/>
          </a:xfrm>
          <a:prstGeom prst="rect">
            <a:avLst/>
          </a:prstGeom>
        </p:spPr>
      </p:pic>
    </p:spTree>
    <p:extLst>
      <p:ext uri="{BB962C8B-B14F-4D97-AF65-F5344CB8AC3E}">
        <p14:creationId xmlns:p14="http://schemas.microsoft.com/office/powerpoint/2010/main" val="2051325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številke diapozitiva 2"/>
          <p:cNvSpPr>
            <a:spLocks noGrp="1"/>
          </p:cNvSpPr>
          <p:nvPr>
            <p:ph type="sldNum" sz="quarter" idx="12"/>
          </p:nvPr>
        </p:nvSpPr>
        <p:spPr/>
        <p:txBody>
          <a:bodyPr/>
          <a:lstStyle/>
          <a:p>
            <a:pPr>
              <a:defRPr/>
            </a:pPr>
            <a:fld id="{B564FB3C-5A74-4483-BF5A-B531D7C6DB11}" type="slidenum">
              <a:rPr lang="sl-SI" smtClean="0"/>
              <a:pPr>
                <a:defRPr/>
              </a:pPr>
              <a:t>12</a:t>
            </a:fld>
            <a:endParaRPr lang="sl-SI"/>
          </a:p>
        </p:txBody>
      </p:sp>
      <p:pic>
        <p:nvPicPr>
          <p:cNvPr id="2" name="Slika 1">
            <a:extLst>
              <a:ext uri="{FF2B5EF4-FFF2-40B4-BE49-F238E27FC236}">
                <a16:creationId xmlns:a16="http://schemas.microsoft.com/office/drawing/2014/main" id="{BD8A8285-4988-46BD-8276-46AD1C51D263}"/>
              </a:ext>
            </a:extLst>
          </p:cNvPr>
          <p:cNvPicPr>
            <a:picLocks noChangeAspect="1"/>
          </p:cNvPicPr>
          <p:nvPr/>
        </p:nvPicPr>
        <p:blipFill>
          <a:blip r:embed="rId2"/>
          <a:stretch>
            <a:fillRect/>
          </a:stretch>
        </p:blipFill>
        <p:spPr>
          <a:xfrm>
            <a:off x="1127124" y="0"/>
            <a:ext cx="6657975" cy="6729238"/>
          </a:xfrm>
          <a:prstGeom prst="rect">
            <a:avLst/>
          </a:prstGeom>
        </p:spPr>
      </p:pic>
    </p:spTree>
    <p:extLst>
      <p:ext uri="{BB962C8B-B14F-4D97-AF65-F5344CB8AC3E}">
        <p14:creationId xmlns:p14="http://schemas.microsoft.com/office/powerpoint/2010/main" val="3459169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številke diapozitiva 2"/>
          <p:cNvSpPr>
            <a:spLocks noGrp="1"/>
          </p:cNvSpPr>
          <p:nvPr>
            <p:ph type="sldNum" sz="quarter" idx="12"/>
          </p:nvPr>
        </p:nvSpPr>
        <p:spPr/>
        <p:txBody>
          <a:bodyPr/>
          <a:lstStyle/>
          <a:p>
            <a:pPr>
              <a:defRPr/>
            </a:pPr>
            <a:fld id="{B564FB3C-5A74-4483-BF5A-B531D7C6DB11}" type="slidenum">
              <a:rPr lang="sl-SI" smtClean="0"/>
              <a:pPr>
                <a:defRPr/>
              </a:pPr>
              <a:t>13</a:t>
            </a:fld>
            <a:endParaRPr lang="sl-SI"/>
          </a:p>
        </p:txBody>
      </p:sp>
      <p:sp>
        <p:nvSpPr>
          <p:cNvPr id="2" name="Pravokotnik 1"/>
          <p:cNvSpPr/>
          <p:nvPr/>
        </p:nvSpPr>
        <p:spPr>
          <a:xfrm>
            <a:off x="251520" y="397441"/>
            <a:ext cx="8712968" cy="5544616"/>
          </a:xfrm>
          <a:prstGeom prst="rect">
            <a:avLst/>
          </a:prstGeom>
        </p:spPr>
        <p:txBody>
          <a:bodyPr wrap="square">
            <a:noAutofit/>
          </a:bodyPr>
          <a:lstStyle/>
          <a:p>
            <a:pPr algn="ctr"/>
            <a:r>
              <a:rPr lang="es-ES" sz="3200" b="1">
                <a:latin typeface="+mj-lt"/>
                <a:ea typeface="+mj-ea"/>
                <a:cs typeface="+mj-cs"/>
              </a:rPr>
              <a:t>Evidenca dejavnosti obdelave</a:t>
            </a:r>
            <a:r>
              <a:rPr lang="sl-SI" sz="3200" b="1">
                <a:latin typeface="+mj-lt"/>
                <a:ea typeface="+mj-ea"/>
                <a:cs typeface="+mj-cs"/>
              </a:rPr>
              <a:t> (30. člen)</a:t>
            </a:r>
            <a:endParaRPr lang="es-ES" sz="3200" b="1">
              <a:latin typeface="+mj-lt"/>
              <a:ea typeface="+mj-ea"/>
              <a:cs typeface="+mj-cs"/>
            </a:endParaRPr>
          </a:p>
          <a:p>
            <a:endParaRPr lang="sl-SI" sz="2000">
              <a:latin typeface="+mn-lt"/>
            </a:endParaRPr>
          </a:p>
          <a:p>
            <a:r>
              <a:rPr lang="sl-SI" sz="2000">
                <a:latin typeface="+mn-lt"/>
              </a:rPr>
              <a:t>2. Vsak </a:t>
            </a:r>
            <a:r>
              <a:rPr lang="sl-SI" sz="2000" b="1" u="sng">
                <a:solidFill>
                  <a:srgbClr val="FF0000"/>
                </a:solidFill>
                <a:latin typeface="+mn-lt"/>
              </a:rPr>
              <a:t>obdelovalec</a:t>
            </a:r>
            <a:r>
              <a:rPr lang="sl-SI" sz="2000">
                <a:latin typeface="+mn-lt"/>
              </a:rPr>
              <a:t> vodi evidenco vseh vrst dejavnosti obdelave, ki jih </a:t>
            </a:r>
            <a:r>
              <a:rPr lang="sl-SI" sz="2000" b="1">
                <a:latin typeface="+mn-lt"/>
              </a:rPr>
              <a:t>izvaja v imenu upravljavca</a:t>
            </a:r>
            <a:r>
              <a:rPr lang="sl-SI" sz="2000">
                <a:latin typeface="+mn-lt"/>
              </a:rPr>
              <a:t>, ki vsebuje:</a:t>
            </a:r>
          </a:p>
          <a:p>
            <a:endParaRPr lang="sl-SI" sz="2000">
              <a:latin typeface="+mn-lt"/>
            </a:endParaRPr>
          </a:p>
          <a:p>
            <a:pPr marL="457200" indent="-457200">
              <a:buFont typeface="+mj-lt"/>
              <a:buAutoNum type="alphaLcParenR"/>
            </a:pPr>
            <a:r>
              <a:rPr lang="sl-SI" sz="2000" b="1">
                <a:latin typeface="+mn-lt"/>
              </a:rPr>
              <a:t>naziv ali ime in kontaktne podatke obdelovalca </a:t>
            </a:r>
            <a:r>
              <a:rPr lang="sl-SI" sz="2000">
                <a:latin typeface="+mn-lt"/>
              </a:rPr>
              <a:t>ali obdelovalcev in vsakega </a:t>
            </a:r>
            <a:r>
              <a:rPr lang="sl-SI" sz="2000" b="1">
                <a:latin typeface="+mn-lt"/>
              </a:rPr>
              <a:t>upravljavca</a:t>
            </a:r>
            <a:r>
              <a:rPr lang="sl-SI" sz="2000">
                <a:latin typeface="+mn-lt"/>
              </a:rPr>
              <a:t>, v imenu katerega deluje obdelovalec, ter, kadar obstajajo, </a:t>
            </a:r>
            <a:r>
              <a:rPr lang="sl-SI" sz="2000" b="1">
                <a:latin typeface="+mn-lt"/>
              </a:rPr>
              <a:t>predstavnika</a:t>
            </a:r>
            <a:r>
              <a:rPr lang="sl-SI" sz="2000">
                <a:latin typeface="+mn-lt"/>
              </a:rPr>
              <a:t> upravljavca ali obdelovalca, in </a:t>
            </a:r>
            <a:r>
              <a:rPr lang="sl-SI" sz="2000" b="1">
                <a:latin typeface="+mn-lt"/>
              </a:rPr>
              <a:t>pooblaščene osebe za varstvo OP</a:t>
            </a:r>
            <a:r>
              <a:rPr lang="sl-SI" sz="2000">
                <a:latin typeface="+mn-lt"/>
              </a:rPr>
              <a:t>;</a:t>
            </a:r>
          </a:p>
          <a:p>
            <a:pPr marL="457200" indent="-457200">
              <a:buFont typeface="+mj-lt"/>
              <a:buAutoNum type="alphaLcParenR"/>
            </a:pPr>
            <a:r>
              <a:rPr lang="sl-SI" sz="2000" b="1">
                <a:latin typeface="+mn-lt"/>
              </a:rPr>
              <a:t>vrste obdelave</a:t>
            </a:r>
            <a:r>
              <a:rPr lang="sl-SI" sz="2000">
                <a:latin typeface="+mn-lt"/>
              </a:rPr>
              <a:t>, ki se izvaja v imenu posameznega upravljavca;</a:t>
            </a:r>
          </a:p>
          <a:p>
            <a:pPr marL="457200" indent="-457200">
              <a:buFont typeface="+mj-lt"/>
              <a:buAutoNum type="alphaLcParenR"/>
            </a:pPr>
            <a:r>
              <a:rPr lang="sl-SI" sz="2000">
                <a:latin typeface="+mn-lt"/>
              </a:rPr>
              <a:t>kadar je ustrezno, </a:t>
            </a:r>
            <a:r>
              <a:rPr lang="sl-SI" sz="2000" b="1">
                <a:latin typeface="+mn-lt"/>
              </a:rPr>
              <a:t>prenose OP v tretjo državo ali mednarodno  organizacijo</a:t>
            </a:r>
            <a:r>
              <a:rPr lang="sl-SI" sz="2000">
                <a:latin typeface="+mn-lt"/>
              </a:rPr>
              <a:t>, vključno z identifikacijo te tretje države ali mednarodne organizacije, v primeru prenosov iz drugega pododstavka člena 49(1) pa tudi dokumentacijo o ustreznih zaščitnih ukrepih;</a:t>
            </a:r>
          </a:p>
          <a:p>
            <a:pPr marL="457200" indent="-457200">
              <a:buFont typeface="+mj-lt"/>
              <a:buAutoNum type="alphaLcParenR"/>
            </a:pPr>
            <a:r>
              <a:rPr lang="sl-SI" sz="2000">
                <a:latin typeface="+mn-lt"/>
              </a:rPr>
              <a:t>kadar je mogoče, </a:t>
            </a:r>
            <a:r>
              <a:rPr lang="sl-SI" sz="2000" b="1">
                <a:latin typeface="+mn-lt"/>
              </a:rPr>
              <a:t>splošni opis tehničnih inorganizacijskih varnostnih ukrepov</a:t>
            </a:r>
            <a:r>
              <a:rPr lang="sl-SI" sz="2000">
                <a:latin typeface="+mn-lt"/>
              </a:rPr>
              <a:t> iz člena 32(1). </a:t>
            </a:r>
          </a:p>
          <a:p>
            <a:r>
              <a:rPr lang="sl-SI" sz="2000">
                <a:latin typeface="+mn-lt"/>
              </a:rPr>
              <a:t>3. Evidence so v </a:t>
            </a:r>
            <a:r>
              <a:rPr lang="sl-SI" sz="2000" b="1">
                <a:latin typeface="+mn-lt"/>
              </a:rPr>
              <a:t>pisni</a:t>
            </a:r>
            <a:r>
              <a:rPr lang="sl-SI" sz="2000">
                <a:latin typeface="+mn-lt"/>
              </a:rPr>
              <a:t>, </a:t>
            </a:r>
            <a:r>
              <a:rPr lang="sl-SI" sz="2000" b="1">
                <a:latin typeface="+mn-lt"/>
              </a:rPr>
              <a:t>vključno v elektronski obliki</a:t>
            </a:r>
            <a:r>
              <a:rPr lang="sl-SI" sz="2000">
                <a:latin typeface="+mn-lt"/>
              </a:rPr>
              <a:t>.</a:t>
            </a:r>
          </a:p>
          <a:p>
            <a:r>
              <a:rPr lang="sl-SI" sz="2000">
                <a:latin typeface="+mn-lt"/>
              </a:rPr>
              <a:t>4. N</a:t>
            </a:r>
            <a:r>
              <a:rPr lang="sl-SI" sz="2000" b="1">
                <a:latin typeface="+mn-lt"/>
              </a:rPr>
              <a:t>adzornemu organu na zahtevo omogočite dostop do evidenc</a:t>
            </a:r>
            <a:r>
              <a:rPr lang="sl-SI" sz="2000">
                <a:latin typeface="+mn-lt"/>
              </a:rPr>
              <a:t>. </a:t>
            </a:r>
          </a:p>
          <a:p>
            <a:endParaRPr lang="sl-SI" sz="2000">
              <a:latin typeface="+mn-lt"/>
            </a:endParaRPr>
          </a:p>
        </p:txBody>
      </p:sp>
    </p:spTree>
    <p:extLst>
      <p:ext uri="{BB962C8B-B14F-4D97-AF65-F5344CB8AC3E}">
        <p14:creationId xmlns:p14="http://schemas.microsoft.com/office/powerpoint/2010/main" val="1268926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0B51F1-005E-4DC0-BCE1-F18E70328F17}"/>
              </a:ext>
            </a:extLst>
          </p:cNvPr>
          <p:cNvSpPr>
            <a:spLocks noGrp="1"/>
          </p:cNvSpPr>
          <p:nvPr>
            <p:ph type="title"/>
          </p:nvPr>
        </p:nvSpPr>
        <p:spPr>
          <a:xfrm>
            <a:off x="628650" y="230652"/>
            <a:ext cx="7886700" cy="687610"/>
          </a:xfrm>
        </p:spPr>
        <p:txBody>
          <a:bodyPr>
            <a:normAutofit/>
          </a:bodyPr>
          <a:lstStyle/>
          <a:p>
            <a:pPr algn="ctr"/>
            <a:r>
              <a:rPr lang="sl-SI" sz="3200" b="1"/>
              <a:t>Popišite svoje zbirke</a:t>
            </a:r>
          </a:p>
        </p:txBody>
      </p:sp>
      <p:sp>
        <p:nvSpPr>
          <p:cNvPr id="3" name="Označba mesta vsebine 2">
            <a:extLst>
              <a:ext uri="{FF2B5EF4-FFF2-40B4-BE49-F238E27FC236}">
                <a16:creationId xmlns:a16="http://schemas.microsoft.com/office/drawing/2014/main" id="{00D20EE7-2987-42A0-817E-7BB44AC4EC92}"/>
              </a:ext>
            </a:extLst>
          </p:cNvPr>
          <p:cNvSpPr>
            <a:spLocks noGrp="1"/>
          </p:cNvSpPr>
          <p:nvPr>
            <p:ph idx="1"/>
          </p:nvPr>
        </p:nvSpPr>
        <p:spPr>
          <a:xfrm>
            <a:off x="628650" y="1124744"/>
            <a:ext cx="7886700" cy="5504656"/>
          </a:xfrm>
        </p:spPr>
        <p:txBody>
          <a:bodyPr>
            <a:normAutofit fontScale="70000" lnSpcReduction="20000"/>
          </a:bodyPr>
          <a:lstStyle/>
          <a:p>
            <a:r>
              <a:rPr lang="sl-SI" b="1"/>
              <a:t>Uporabite lahko </a:t>
            </a:r>
            <a:r>
              <a:rPr lang="sl-SI" b="1" u="sng">
                <a:solidFill>
                  <a:srgbClr val="FF0000"/>
                </a:solidFill>
              </a:rPr>
              <a:t>vzorca</a:t>
            </a:r>
            <a:r>
              <a:rPr lang="sl-SI" b="1"/>
              <a:t> na spletni strani IP: </a:t>
            </a:r>
          </a:p>
          <a:p>
            <a:pPr lvl="1"/>
            <a:r>
              <a:rPr lang="sl-SI">
                <a:hlinkClick r:id="rId2"/>
              </a:rPr>
              <a:t>https://www.ip-rs.si/obrazci/varstvo-osebnih-podatkov/</a:t>
            </a:r>
            <a:endParaRPr lang="sl-SI"/>
          </a:p>
          <a:p>
            <a:pPr lvl="0"/>
            <a:r>
              <a:rPr lang="sl-SI" sz="2400"/>
              <a:t>Če ste že do sedaj imeli pripravljene kataloge zbirk podatkov, potem preverite, </a:t>
            </a:r>
            <a:r>
              <a:rPr lang="sl-SI" sz="2400" b="1"/>
              <a:t>ali imate v njih vse predpisane elemente in ali so vnosi ažurni</a:t>
            </a:r>
            <a:r>
              <a:rPr lang="sl-SI" sz="2400"/>
              <a:t>.</a:t>
            </a:r>
          </a:p>
          <a:p>
            <a:pPr lvl="0"/>
            <a:r>
              <a:rPr lang="sl-SI" sz="2400">
                <a:solidFill>
                  <a:srgbClr val="FF0000"/>
                </a:solidFill>
              </a:rPr>
              <a:t>Če katalogov do sedaj niste imeli (ker ste obdelovalec ali pa je za vas do sedaj veljal izjema), uporabite vzorec</a:t>
            </a:r>
            <a:r>
              <a:rPr lang="sl-SI" sz="2400"/>
              <a:t>. </a:t>
            </a:r>
          </a:p>
          <a:p>
            <a:pPr lvl="0"/>
            <a:r>
              <a:rPr lang="sl-SI" sz="2400" b="1"/>
              <a:t>Pomislite, kje vse imate zbirke osebnih podatkov:</a:t>
            </a:r>
          </a:p>
          <a:p>
            <a:pPr lvl="1"/>
            <a:r>
              <a:rPr lang="sl-SI"/>
              <a:t>preverite </a:t>
            </a:r>
            <a:r>
              <a:rPr lang="sl-SI" b="1"/>
              <a:t>kadrovske evidence </a:t>
            </a:r>
            <a:r>
              <a:rPr lang="sl-SI"/>
              <a:t>(evidence o stroških dela, izrabi delovnega časa itd.);</a:t>
            </a:r>
          </a:p>
          <a:p>
            <a:pPr lvl="1"/>
            <a:r>
              <a:rPr lang="sl-SI"/>
              <a:t>preverite </a:t>
            </a:r>
            <a:r>
              <a:rPr lang="sl-SI" b="1"/>
              <a:t>druge zbirke o zaposlenih </a:t>
            </a:r>
            <a:r>
              <a:rPr lang="sl-SI"/>
              <a:t>(npr. evidence dodeljene opreme, podatki u uporabi interneta, službenih vozil…);</a:t>
            </a:r>
          </a:p>
          <a:p>
            <a:pPr lvl="1"/>
            <a:r>
              <a:rPr lang="sl-SI"/>
              <a:t>preverite, </a:t>
            </a:r>
            <a:r>
              <a:rPr lang="sl-SI" b="1"/>
              <a:t>katere</a:t>
            </a:r>
            <a:r>
              <a:rPr lang="sl-SI"/>
              <a:t> (vse) </a:t>
            </a:r>
            <a:r>
              <a:rPr lang="sl-SI" b="1"/>
              <a:t>zbirke imate o strankah </a:t>
            </a:r>
            <a:r>
              <a:rPr lang="sl-SI"/>
              <a:t>(kupci, komitenti, zavarovanci, člani klubov zvestobe, člani društva, šolajoči…) in za katere namene;</a:t>
            </a:r>
          </a:p>
          <a:p>
            <a:pPr lvl="1"/>
            <a:r>
              <a:rPr lang="sl-SI"/>
              <a:t>preverite druge zbirke, ki nastajajo vašem okolju (npr. posnetki videonadzora, evidenca vstopajočih v stavbo, </a:t>
            </a:r>
            <a:r>
              <a:rPr lang="sl-SI" b="1"/>
              <a:t>zbirka sodelujočih v nagradni igri, seznam naročnikov na e-novice</a:t>
            </a:r>
            <a:r>
              <a:rPr lang="sl-SI"/>
              <a:t>…).</a:t>
            </a:r>
          </a:p>
          <a:p>
            <a:pPr lvl="0"/>
            <a:r>
              <a:rPr lang="sl-SI" sz="2400"/>
              <a:t>Za vsako zbirko izpolnite vzorec opisa zbirke, podatke opremite z datumom in popisom odgovorne osebe in opredelite, kako pogosto bo preverjeno, ali je stanje še ažurno.</a:t>
            </a:r>
          </a:p>
          <a:p>
            <a:pPr lvl="1"/>
            <a:endParaRPr lang="sl-SI"/>
          </a:p>
          <a:p>
            <a:endParaRPr lang="sl-SI"/>
          </a:p>
        </p:txBody>
      </p:sp>
      <p:sp>
        <p:nvSpPr>
          <p:cNvPr id="4" name="Označba mesta številke diapozitiva 3">
            <a:extLst>
              <a:ext uri="{FF2B5EF4-FFF2-40B4-BE49-F238E27FC236}">
                <a16:creationId xmlns:a16="http://schemas.microsoft.com/office/drawing/2014/main" id="{1573204E-6E49-47BB-A47F-F0ACC034E672}"/>
              </a:ext>
            </a:extLst>
          </p:cNvPr>
          <p:cNvSpPr>
            <a:spLocks noGrp="1"/>
          </p:cNvSpPr>
          <p:nvPr>
            <p:ph type="sldNum" sz="quarter" idx="12"/>
          </p:nvPr>
        </p:nvSpPr>
        <p:spPr/>
        <p:txBody>
          <a:bodyPr/>
          <a:lstStyle/>
          <a:p>
            <a:pPr>
              <a:defRPr/>
            </a:pPr>
            <a:fld id="{B564FB3C-5A74-4483-BF5A-B531D7C6DB11}" type="slidenum">
              <a:rPr lang="sl-SI" smtClean="0"/>
              <a:pPr>
                <a:defRPr/>
              </a:pPr>
              <a:t>14</a:t>
            </a:fld>
            <a:endParaRPr lang="sl-SI"/>
          </a:p>
        </p:txBody>
      </p:sp>
    </p:spTree>
    <p:extLst>
      <p:ext uri="{BB962C8B-B14F-4D97-AF65-F5344CB8AC3E}">
        <p14:creationId xmlns:p14="http://schemas.microsoft.com/office/powerpoint/2010/main" val="40207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CAD8D541-91D0-4D58-8BF3-6B13736725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500" y="990092"/>
            <a:ext cx="9893300" cy="5398762"/>
          </a:xfrm>
        </p:spPr>
      </p:pic>
      <p:sp>
        <p:nvSpPr>
          <p:cNvPr id="7" name="Pravokotnik: zaokroženi vogali 6">
            <a:extLst>
              <a:ext uri="{FF2B5EF4-FFF2-40B4-BE49-F238E27FC236}">
                <a16:creationId xmlns:a16="http://schemas.microsoft.com/office/drawing/2014/main" id="{05F10636-BAE2-4FC8-87F9-0AEC732F83ED}"/>
              </a:ext>
            </a:extLst>
          </p:cNvPr>
          <p:cNvSpPr/>
          <p:nvPr/>
        </p:nvSpPr>
        <p:spPr>
          <a:xfrm>
            <a:off x="3060700" y="1252200"/>
            <a:ext cx="3022600" cy="1833900"/>
          </a:xfrm>
          <a:prstGeom prst="roundRect">
            <a:avLst/>
          </a:prstGeom>
          <a:solidFill>
            <a:schemeClr val="accent1">
              <a:lumMod val="20000"/>
              <a:lumOff val="80000"/>
              <a:alpha val="3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l-SI"/>
          </a:p>
        </p:txBody>
      </p:sp>
    </p:spTree>
    <p:extLst>
      <p:ext uri="{BB962C8B-B14F-4D97-AF65-F5344CB8AC3E}">
        <p14:creationId xmlns:p14="http://schemas.microsoft.com/office/powerpoint/2010/main" val="489941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p:cNvSpPr>
            <a:spLocks noGrp="1"/>
          </p:cNvSpPr>
          <p:nvPr>
            <p:ph type="title"/>
          </p:nvPr>
        </p:nvSpPr>
        <p:spPr>
          <a:xfrm>
            <a:off x="467544" y="49262"/>
            <a:ext cx="8129588" cy="571277"/>
          </a:xfrm>
        </p:spPr>
        <p:txBody>
          <a:bodyPr>
            <a:normAutofit fontScale="90000"/>
          </a:bodyPr>
          <a:lstStyle/>
          <a:p>
            <a:pPr fontAlgn="auto">
              <a:spcAft>
                <a:spcPts val="0"/>
              </a:spcAft>
              <a:defRPr/>
            </a:pPr>
            <a:r>
              <a:rPr lang="sl-SI" sz="3200" b="1"/>
              <a:t>Pravne podlage</a:t>
            </a:r>
            <a:endParaRPr lang="sl-SI" sz="3200" b="1" dirty="0"/>
          </a:p>
        </p:txBody>
      </p:sp>
      <p:sp>
        <p:nvSpPr>
          <p:cNvPr id="64515" name="Ograda vsebine 2"/>
          <p:cNvSpPr>
            <a:spLocks noGrp="1"/>
          </p:cNvSpPr>
          <p:nvPr>
            <p:ph idx="1"/>
          </p:nvPr>
        </p:nvSpPr>
        <p:spPr>
          <a:xfrm>
            <a:off x="467544" y="1196752"/>
            <a:ext cx="8358188" cy="5286375"/>
          </a:xfrm>
        </p:spPr>
        <p:txBody>
          <a:bodyPr>
            <a:normAutofit/>
          </a:bodyPr>
          <a:lstStyle/>
          <a:p>
            <a:pPr marL="879475" lvl="2" indent="-347663" eaLnBrk="1" hangingPunct="1">
              <a:lnSpc>
                <a:spcPct val="90000"/>
              </a:lnSpc>
            </a:pPr>
            <a:endParaRPr lang="sl-SI" sz="1800"/>
          </a:p>
          <a:p>
            <a:pPr marL="623888" lvl="1" indent="-347663" eaLnBrk="1" hangingPunct="1">
              <a:lnSpc>
                <a:spcPct val="90000"/>
              </a:lnSpc>
            </a:pPr>
            <a:endParaRPr lang="sl-SI" sz="2000"/>
          </a:p>
          <a:p>
            <a:pPr marL="623888" lvl="1" indent="-347663" eaLnBrk="1" hangingPunct="1">
              <a:lnSpc>
                <a:spcPct val="90000"/>
              </a:lnSpc>
            </a:pPr>
            <a:endParaRPr lang="sl-SI" sz="2000"/>
          </a:p>
        </p:txBody>
      </p:sp>
      <p:sp>
        <p:nvSpPr>
          <p:cNvPr id="3" name="Ograda številke diapozitiva 2"/>
          <p:cNvSpPr>
            <a:spLocks noGrp="1"/>
          </p:cNvSpPr>
          <p:nvPr>
            <p:ph type="sldNum" sz="quarter" idx="12"/>
          </p:nvPr>
        </p:nvSpPr>
        <p:spPr/>
        <p:txBody>
          <a:bodyPr/>
          <a:lstStyle/>
          <a:p>
            <a:pPr>
              <a:defRPr/>
            </a:pPr>
            <a:fld id="{B564FB3C-5A74-4483-BF5A-B531D7C6DB11}" type="slidenum">
              <a:rPr lang="sl-SI" smtClean="0"/>
              <a:pPr>
                <a:defRPr/>
              </a:pPr>
              <a:t>16</a:t>
            </a:fld>
            <a:endParaRPr lang="sl-SI"/>
          </a:p>
        </p:txBody>
      </p:sp>
      <p:sp>
        <p:nvSpPr>
          <p:cNvPr id="2" name="Pravokotnik 1"/>
          <p:cNvSpPr/>
          <p:nvPr/>
        </p:nvSpPr>
        <p:spPr>
          <a:xfrm>
            <a:off x="467544" y="980728"/>
            <a:ext cx="8208912" cy="5544616"/>
          </a:xfrm>
          <a:prstGeom prst="rect">
            <a:avLst/>
          </a:prstGeom>
        </p:spPr>
        <p:txBody>
          <a:bodyPr wrap="square">
            <a:noAutofit/>
          </a:bodyPr>
          <a:lstStyle/>
          <a:p>
            <a:pPr>
              <a:spcAft>
                <a:spcPts val="600"/>
              </a:spcAft>
            </a:pPr>
            <a:endParaRPr lang="sl-SI" sz="1600">
              <a:latin typeface="+mn-lt"/>
            </a:endParaRPr>
          </a:p>
        </p:txBody>
      </p:sp>
      <p:pic>
        <p:nvPicPr>
          <p:cNvPr id="5" name="Slika 4">
            <a:extLst>
              <a:ext uri="{FF2B5EF4-FFF2-40B4-BE49-F238E27FC236}">
                <a16:creationId xmlns:a16="http://schemas.microsoft.com/office/drawing/2014/main" id="{4E437402-0271-4F07-A45D-94F69071D30B}"/>
              </a:ext>
            </a:extLst>
          </p:cNvPr>
          <p:cNvPicPr>
            <a:picLocks noChangeAspect="1"/>
          </p:cNvPicPr>
          <p:nvPr/>
        </p:nvPicPr>
        <p:blipFill>
          <a:blip r:embed="rId2"/>
          <a:stretch>
            <a:fillRect/>
          </a:stretch>
        </p:blipFill>
        <p:spPr>
          <a:xfrm>
            <a:off x="348072" y="514548"/>
            <a:ext cx="8597132" cy="6294190"/>
          </a:xfrm>
          <a:prstGeom prst="rect">
            <a:avLst/>
          </a:prstGeom>
        </p:spPr>
      </p:pic>
    </p:spTree>
    <p:extLst>
      <p:ext uri="{BB962C8B-B14F-4D97-AF65-F5344CB8AC3E}">
        <p14:creationId xmlns:p14="http://schemas.microsoft.com/office/powerpoint/2010/main" val="3463562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Ograda vsebine 2"/>
          <p:cNvSpPr>
            <a:spLocks noGrp="1"/>
          </p:cNvSpPr>
          <p:nvPr>
            <p:ph idx="1"/>
          </p:nvPr>
        </p:nvSpPr>
        <p:spPr>
          <a:xfrm>
            <a:off x="467544" y="1196752"/>
            <a:ext cx="8358188" cy="5286375"/>
          </a:xfrm>
        </p:spPr>
        <p:txBody>
          <a:bodyPr>
            <a:normAutofit/>
          </a:bodyPr>
          <a:lstStyle/>
          <a:p>
            <a:pPr marL="879475" lvl="2" indent="-347663" eaLnBrk="1" hangingPunct="1">
              <a:lnSpc>
                <a:spcPct val="90000"/>
              </a:lnSpc>
            </a:pPr>
            <a:endParaRPr lang="sl-SI" sz="1800"/>
          </a:p>
          <a:p>
            <a:pPr marL="623888" lvl="1" indent="-347663" eaLnBrk="1" hangingPunct="1">
              <a:lnSpc>
                <a:spcPct val="90000"/>
              </a:lnSpc>
            </a:pPr>
            <a:endParaRPr lang="sl-SI" sz="2000"/>
          </a:p>
          <a:p>
            <a:pPr marL="623888" lvl="1" indent="-347663" eaLnBrk="1" hangingPunct="1">
              <a:lnSpc>
                <a:spcPct val="90000"/>
              </a:lnSpc>
            </a:pPr>
            <a:endParaRPr lang="sl-SI" sz="2000"/>
          </a:p>
        </p:txBody>
      </p:sp>
      <p:sp>
        <p:nvSpPr>
          <p:cNvPr id="3" name="Ograda številke diapozitiva 2"/>
          <p:cNvSpPr>
            <a:spLocks noGrp="1"/>
          </p:cNvSpPr>
          <p:nvPr>
            <p:ph type="sldNum" sz="quarter" idx="12"/>
          </p:nvPr>
        </p:nvSpPr>
        <p:spPr/>
        <p:txBody>
          <a:bodyPr/>
          <a:lstStyle/>
          <a:p>
            <a:pPr>
              <a:defRPr/>
            </a:pPr>
            <a:fld id="{B564FB3C-5A74-4483-BF5A-B531D7C6DB11}" type="slidenum">
              <a:rPr lang="sl-SI" smtClean="0"/>
              <a:pPr>
                <a:defRPr/>
              </a:pPr>
              <a:t>17</a:t>
            </a:fld>
            <a:endParaRPr lang="sl-SI"/>
          </a:p>
        </p:txBody>
      </p:sp>
      <p:sp>
        <p:nvSpPr>
          <p:cNvPr id="6" name="Naslov 1"/>
          <p:cNvSpPr txBox="1">
            <a:spLocks/>
          </p:cNvSpPr>
          <p:nvPr/>
        </p:nvSpPr>
        <p:spPr>
          <a:xfrm>
            <a:off x="571500" y="44624"/>
            <a:ext cx="8129588"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sl-SI" sz="3200" b="1"/>
              <a:t>KDAJ JE PRIVOLITEV VELJAVNA?</a:t>
            </a:r>
            <a:endParaRPr lang="sl-SI" sz="3200" b="1" dirty="0"/>
          </a:p>
        </p:txBody>
      </p:sp>
      <p:pic>
        <p:nvPicPr>
          <p:cNvPr id="5" name="Slika 4">
            <a:extLst>
              <a:ext uri="{FF2B5EF4-FFF2-40B4-BE49-F238E27FC236}">
                <a16:creationId xmlns:a16="http://schemas.microsoft.com/office/drawing/2014/main" id="{5FB1B2D6-769F-49DD-9190-537A880E2A33}"/>
              </a:ext>
            </a:extLst>
          </p:cNvPr>
          <p:cNvPicPr>
            <a:picLocks noChangeAspect="1"/>
          </p:cNvPicPr>
          <p:nvPr/>
        </p:nvPicPr>
        <p:blipFill>
          <a:blip r:embed="rId2"/>
          <a:stretch>
            <a:fillRect/>
          </a:stretch>
        </p:blipFill>
        <p:spPr>
          <a:xfrm>
            <a:off x="221456" y="683158"/>
            <a:ext cx="8701088" cy="5304498"/>
          </a:xfrm>
          <a:prstGeom prst="rect">
            <a:avLst/>
          </a:prstGeom>
        </p:spPr>
      </p:pic>
      <p:sp>
        <p:nvSpPr>
          <p:cNvPr id="7" name="Pravokotnik 6">
            <a:extLst>
              <a:ext uri="{FF2B5EF4-FFF2-40B4-BE49-F238E27FC236}">
                <a16:creationId xmlns:a16="http://schemas.microsoft.com/office/drawing/2014/main" id="{D5E0414B-A7CE-4A2D-A5C3-10FFE2C33AC7}"/>
              </a:ext>
            </a:extLst>
          </p:cNvPr>
          <p:cNvSpPr/>
          <p:nvPr/>
        </p:nvSpPr>
        <p:spPr>
          <a:xfrm>
            <a:off x="571500" y="5969970"/>
            <a:ext cx="8254232" cy="523220"/>
          </a:xfrm>
          <a:prstGeom prst="rect">
            <a:avLst/>
          </a:prstGeom>
        </p:spPr>
        <p:txBody>
          <a:bodyPr wrap="square">
            <a:spAutoFit/>
          </a:bodyPr>
          <a:lstStyle/>
          <a:p>
            <a:r>
              <a:rPr lang="sl-SI" sz="1400"/>
              <a:t>https://www.ip-rs.si/zakonodaja/reforma-evropskega-zakonodajnega-okvira-za-varstvo-osebnih-podatkov/aktualne-novice/</a:t>
            </a:r>
          </a:p>
        </p:txBody>
      </p:sp>
    </p:spTree>
    <p:extLst>
      <p:ext uri="{BB962C8B-B14F-4D97-AF65-F5344CB8AC3E}">
        <p14:creationId xmlns:p14="http://schemas.microsoft.com/office/powerpoint/2010/main" val="3345276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26447A5F-A347-4FE8-A865-078CFB2DEC8F}"/>
              </a:ext>
            </a:extLst>
          </p:cNvPr>
          <p:cNvSpPr>
            <a:spLocks noGrp="1"/>
          </p:cNvSpPr>
          <p:nvPr>
            <p:ph idx="1"/>
          </p:nvPr>
        </p:nvSpPr>
        <p:spPr>
          <a:xfrm>
            <a:off x="628650" y="476672"/>
            <a:ext cx="7886700" cy="6101928"/>
          </a:xfrm>
        </p:spPr>
        <p:txBody>
          <a:bodyPr>
            <a:normAutofit fontScale="92500" lnSpcReduction="10000"/>
          </a:bodyPr>
          <a:lstStyle/>
          <a:p>
            <a:pPr lvl="0"/>
            <a:r>
              <a:rPr lang="sl-SI" sz="1800" b="1" u="sng">
                <a:solidFill>
                  <a:srgbClr val="FF0000"/>
                </a:solidFill>
              </a:rPr>
              <a:t>Ločiti </a:t>
            </a:r>
            <a:r>
              <a:rPr lang="sl-SI" sz="1800" b="1" u="sng"/>
              <a:t>morate med obdelavo </a:t>
            </a:r>
            <a:r>
              <a:rPr lang="sl-SI" sz="1800" b="1" u="sng">
                <a:solidFill>
                  <a:srgbClr val="FF0000"/>
                </a:solidFill>
              </a:rPr>
              <a:t>zaradi pogodbe </a:t>
            </a:r>
            <a:r>
              <a:rPr lang="sl-SI" sz="1800" b="1" u="sng"/>
              <a:t>od </a:t>
            </a:r>
            <a:r>
              <a:rPr lang="sl-SI" sz="1800" b="1" u="sng">
                <a:solidFill>
                  <a:srgbClr val="FF0000"/>
                </a:solidFill>
              </a:rPr>
              <a:t>obdelave na podlagi privolitve!</a:t>
            </a:r>
            <a:endParaRPr lang="sl-SI" sz="1800">
              <a:solidFill>
                <a:srgbClr val="FF0000"/>
              </a:solidFill>
            </a:endParaRPr>
          </a:p>
          <a:p>
            <a:pPr lvl="0"/>
            <a:r>
              <a:rPr lang="sl-SI" sz="1800"/>
              <a:t>Zelo priporočamo, da </a:t>
            </a:r>
            <a:r>
              <a:rPr lang="sl-SI" sz="1800" b="1"/>
              <a:t>temeljito </a:t>
            </a:r>
            <a:r>
              <a:rPr lang="sl-SI" sz="1800" b="1">
                <a:solidFill>
                  <a:srgbClr val="FF0000"/>
                </a:solidFill>
              </a:rPr>
              <a:t>preverite</a:t>
            </a:r>
            <a:r>
              <a:rPr lang="sl-SI" sz="1800">
                <a:solidFill>
                  <a:srgbClr val="FF0000"/>
                </a:solidFill>
              </a:rPr>
              <a:t> vse vaše </a:t>
            </a:r>
            <a:r>
              <a:rPr lang="sl-SI" sz="1800" b="1">
                <a:solidFill>
                  <a:srgbClr val="FF0000"/>
                </a:solidFill>
              </a:rPr>
              <a:t>obrazce za soglasje, sklenjene pogodbe s fizičnimi osebami, splošne pogoje nudenja storitev, spletne in druge obrazce, s katerimi ste pridobili privolitve</a:t>
            </a:r>
            <a:r>
              <a:rPr lang="sl-SI" sz="1800"/>
              <a:t>.</a:t>
            </a:r>
          </a:p>
          <a:p>
            <a:pPr lvl="0"/>
            <a:r>
              <a:rPr lang="sl-SI" sz="1800"/>
              <a:t>Podrobno si poglejte uvodne določbe 32, 42, 43 in 171, ter člene 7, 8 in 9 in ocenite, ali vaše privolitve ustrezajo zahtevam teh določbe. Neveljavne privolitve lahko namreč pomenijo nezakonito obdelavo osebnih podatkov.</a:t>
            </a:r>
          </a:p>
          <a:p>
            <a:pPr lvl="0"/>
            <a:r>
              <a:rPr lang="sl-SI" sz="1800" b="1"/>
              <a:t>Če obstoječe privolitve teh zahtev ne izpolnjujejo, boste verjetno morali ponovno pridobiti privolitve – premislite, kako boste to naredili z najmanj finančnimi in drugimi viri, na uporabnikom čim manj moteč način in v kakšni obliki (pisno, osebni kontakt, po e-poti ipd.).</a:t>
            </a:r>
          </a:p>
          <a:p>
            <a:pPr lvl="0"/>
            <a:r>
              <a:rPr lang="sl-SI" sz="1800"/>
              <a:t>Privolitev mora biti - z drugimi besedami - </a:t>
            </a:r>
            <a:r>
              <a:rPr lang="sl-SI" sz="2200" b="1"/>
              <a:t>aktivno podana, informirana, nedvoumna, prostovoljna, dokazljiva.</a:t>
            </a:r>
            <a:r>
              <a:rPr lang="sl-SI" sz="1800" b="1"/>
              <a:t> </a:t>
            </a:r>
            <a:r>
              <a:rPr lang="sl-SI" sz="1800"/>
              <a:t>Kaj to pomeni v preprostem jeziku? Posameznik mora vedeti, komu daje podatke, katere podatke, za katere namene. </a:t>
            </a:r>
            <a:r>
              <a:rPr lang="sl-SI" sz="1800">
                <a:solidFill>
                  <a:srgbClr val="FF0000"/>
                </a:solidFill>
              </a:rPr>
              <a:t>Nameni morajo biti dovolj jasno opredeljeni. Posameznik ne bi smel biti prisiljen v podajo podatkov, ki niso potrebni za konkretno storitev – razmislite, kateri osebni podatki so v posameznem primeru </a:t>
            </a:r>
            <a:r>
              <a:rPr lang="sl-SI" sz="1800" b="1">
                <a:solidFill>
                  <a:srgbClr val="FF0000"/>
                </a:solidFill>
              </a:rPr>
              <a:t>nujni za konkretno pogodbo oz. storitev</a:t>
            </a:r>
            <a:r>
              <a:rPr lang="sl-SI" sz="1800">
                <a:solidFill>
                  <a:srgbClr val="FF0000"/>
                </a:solidFill>
              </a:rPr>
              <a:t>, kateri pa so </a:t>
            </a:r>
            <a:r>
              <a:rPr lang="sl-SI" sz="1800" b="1">
                <a:solidFill>
                  <a:srgbClr val="FF0000"/>
                </a:solidFill>
              </a:rPr>
              <a:t>lahko prostovoljni </a:t>
            </a:r>
            <a:r>
              <a:rPr lang="sl-SI" sz="1800">
                <a:solidFill>
                  <a:srgbClr val="FF0000"/>
                </a:solidFill>
              </a:rPr>
              <a:t>(in slednjih ne označujte kot obvezne). </a:t>
            </a:r>
          </a:p>
          <a:p>
            <a:pPr lvl="0"/>
            <a:r>
              <a:rPr lang="sl-SI" sz="1800" b="1">
                <a:solidFill>
                  <a:srgbClr val="FF0000"/>
                </a:solidFill>
              </a:rPr>
              <a:t>Ne zahtevajte podatkov na zalogo</a:t>
            </a:r>
            <a:r>
              <a:rPr lang="sl-SI" sz="1800"/>
              <a:t>, če ne veste, da (ali zakaj) jih boste rabili in ne zahtevajte podatkov od vseh vnaprej, če jih boste rabili samo od  določenih oseb (vsi ne bodo izžrebani, ne bodo neplačniki ipd.), ko nastopijo določene okoliščine. </a:t>
            </a:r>
          </a:p>
          <a:p>
            <a:pPr lvl="0"/>
            <a:r>
              <a:rPr lang="sl-SI" sz="1800"/>
              <a:t>Razmislite, kako boste dokazovali podajo privolitve, če je podana po elektronski poti ali po telefonu, vendar ne pretiravajte z nesorazmernimi ukrepi, kot je npr. kopiranje osebnih izkaznic, snemanje vseh pogovorov ipd.</a:t>
            </a:r>
          </a:p>
        </p:txBody>
      </p:sp>
      <p:sp>
        <p:nvSpPr>
          <p:cNvPr id="4" name="Označba mesta številke diapozitiva 3">
            <a:extLst>
              <a:ext uri="{FF2B5EF4-FFF2-40B4-BE49-F238E27FC236}">
                <a16:creationId xmlns:a16="http://schemas.microsoft.com/office/drawing/2014/main" id="{87F101C3-BBE7-4CB1-9D2D-D5AE02F098E7}"/>
              </a:ext>
            </a:extLst>
          </p:cNvPr>
          <p:cNvSpPr>
            <a:spLocks noGrp="1"/>
          </p:cNvSpPr>
          <p:nvPr>
            <p:ph type="sldNum" sz="quarter" idx="12"/>
          </p:nvPr>
        </p:nvSpPr>
        <p:spPr/>
        <p:txBody>
          <a:bodyPr/>
          <a:lstStyle/>
          <a:p>
            <a:pPr>
              <a:defRPr/>
            </a:pPr>
            <a:fld id="{B564FB3C-5A74-4483-BF5A-B531D7C6DB11}" type="slidenum">
              <a:rPr lang="sl-SI" smtClean="0"/>
              <a:pPr>
                <a:defRPr/>
              </a:pPr>
              <a:t>18</a:t>
            </a:fld>
            <a:endParaRPr lang="sl-SI"/>
          </a:p>
        </p:txBody>
      </p:sp>
    </p:spTree>
    <p:extLst>
      <p:ext uri="{BB962C8B-B14F-4D97-AF65-F5344CB8AC3E}">
        <p14:creationId xmlns:p14="http://schemas.microsoft.com/office/powerpoint/2010/main" val="3323419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262406"/>
            <a:ext cx="8229600" cy="1143000"/>
          </a:xfrm>
        </p:spPr>
        <p:txBody>
          <a:bodyPr>
            <a:normAutofit/>
          </a:bodyPr>
          <a:lstStyle/>
          <a:p>
            <a:r>
              <a:rPr lang="sl-SI" sz="3200" b="1"/>
              <a:t>Področne ureditve</a:t>
            </a:r>
            <a:endParaRPr lang="sl-SI" sz="3200" b="1" dirty="0"/>
          </a:p>
        </p:txBody>
      </p:sp>
      <p:sp>
        <p:nvSpPr>
          <p:cNvPr id="4101" name="Rectangle 3"/>
          <p:cNvSpPr txBox="1">
            <a:spLocks noChangeArrowheads="1"/>
          </p:cNvSpPr>
          <p:nvPr/>
        </p:nvSpPr>
        <p:spPr bwMode="auto">
          <a:xfrm>
            <a:off x="611560" y="1412776"/>
            <a:ext cx="8229600" cy="4416491"/>
          </a:xfrm>
          <a:prstGeom prst="rect">
            <a:avLst/>
          </a:prstGeom>
          <a:noFill/>
          <a:ln w="9525">
            <a:noFill/>
            <a:miter lim="800000"/>
            <a:headEnd/>
            <a:tailEnd/>
          </a:ln>
        </p:spPr>
        <p:txBody>
          <a:bodyPr/>
          <a:lstStyle/>
          <a:p>
            <a:pPr marL="800100" lvl="1" indent="-342900">
              <a:lnSpc>
                <a:spcPct val="80000"/>
              </a:lnSpc>
              <a:buClr>
                <a:srgbClr val="FF9900"/>
              </a:buClr>
              <a:buFont typeface="Arial" pitchFamily="34" charset="0"/>
              <a:buChar char="•"/>
            </a:pPr>
            <a:endParaRPr lang="sl-SI" sz="2400">
              <a:latin typeface="+mn-lt"/>
              <a:ea typeface="Verdana" pitchFamily="34" charset="0"/>
              <a:cs typeface="Verdana" pitchFamily="34" charset="0"/>
            </a:endParaRPr>
          </a:p>
          <a:p>
            <a:pPr marL="0" lvl="1">
              <a:lnSpc>
                <a:spcPct val="80000"/>
              </a:lnSpc>
            </a:pPr>
            <a:r>
              <a:rPr lang="sl-SI" sz="2400" b="1">
                <a:latin typeface="+mn-lt"/>
                <a:ea typeface="Verdana" pitchFamily="34" charset="0"/>
                <a:cs typeface="Verdana" pitchFamily="34" charset="0"/>
              </a:rPr>
              <a:t>Videonadzor</a:t>
            </a:r>
          </a:p>
          <a:p>
            <a:pPr marL="342900" lvl="1" indent="-342900">
              <a:lnSpc>
                <a:spcPct val="80000"/>
              </a:lnSpc>
              <a:buFont typeface="Arial" pitchFamily="34" charset="0"/>
              <a:buChar char="•"/>
            </a:pPr>
            <a:r>
              <a:rPr lang="sl-SI" sz="2400">
                <a:latin typeface="+mn-lt"/>
                <a:ea typeface="Verdana" pitchFamily="34" charset="0"/>
                <a:cs typeface="Verdana" pitchFamily="34" charset="0"/>
              </a:rPr>
              <a:t>sprejeti pisni sklep o uvedbi videonadzora, objaviti ustrezno obvestilo, pisno seznaniti zaposlene, se posvetovati s sindikati (74.-77. čl.);</a:t>
            </a:r>
          </a:p>
          <a:p>
            <a:pPr marL="342900" lvl="1" indent="-342900">
              <a:lnSpc>
                <a:spcPct val="80000"/>
              </a:lnSpc>
              <a:buFont typeface="Arial" pitchFamily="34" charset="0"/>
              <a:buChar char="•"/>
            </a:pPr>
            <a:endParaRPr lang="sl-SI" sz="2400">
              <a:latin typeface="+mn-lt"/>
              <a:ea typeface="Verdana" pitchFamily="34" charset="0"/>
              <a:cs typeface="Verdana" pitchFamily="34" charset="0"/>
            </a:endParaRPr>
          </a:p>
          <a:p>
            <a:pPr marL="0" lvl="1">
              <a:lnSpc>
                <a:spcPct val="80000"/>
              </a:lnSpc>
            </a:pPr>
            <a:r>
              <a:rPr lang="sl-SI" sz="2400" b="1">
                <a:latin typeface="+mn-lt"/>
                <a:ea typeface="Verdana" pitchFamily="34" charset="0"/>
                <a:cs typeface="Verdana" pitchFamily="34" charset="0"/>
              </a:rPr>
              <a:t>Iznos OP v tretje države</a:t>
            </a:r>
          </a:p>
          <a:p>
            <a:pPr marL="342900" lvl="1" indent="-342900">
              <a:lnSpc>
                <a:spcPct val="80000"/>
              </a:lnSpc>
              <a:buFont typeface="Arial" pitchFamily="34" charset="0"/>
              <a:buChar char="•"/>
            </a:pPr>
            <a:r>
              <a:rPr lang="sl-SI" sz="2400">
                <a:latin typeface="+mn-lt"/>
                <a:ea typeface="Verdana" pitchFamily="34" charset="0"/>
                <a:cs typeface="Verdana" pitchFamily="34" charset="0"/>
              </a:rPr>
              <a:t>(pod določenimi pogoji) pridobiti odločbo IP, če iznaša osebne podatke v tretje države (63.-70. člen)</a:t>
            </a:r>
          </a:p>
          <a:p>
            <a:pPr marL="342900" lvl="1" indent="-342900">
              <a:lnSpc>
                <a:spcPct val="80000"/>
              </a:lnSpc>
              <a:buFont typeface="Arial" pitchFamily="34" charset="0"/>
              <a:buChar char="•"/>
            </a:pPr>
            <a:endParaRPr lang="sl-SI" sz="2400">
              <a:latin typeface="+mn-lt"/>
              <a:ea typeface="Verdana" pitchFamily="34" charset="0"/>
              <a:cs typeface="Verdana" pitchFamily="34" charset="0"/>
            </a:endParaRPr>
          </a:p>
          <a:p>
            <a:pPr marL="0" lvl="1">
              <a:lnSpc>
                <a:spcPct val="80000"/>
              </a:lnSpc>
            </a:pPr>
            <a:r>
              <a:rPr lang="sl-SI" sz="2400" b="1">
                <a:latin typeface="+mn-lt"/>
                <a:ea typeface="Verdana" pitchFamily="34" charset="0"/>
                <a:cs typeface="Verdana" pitchFamily="34" charset="0"/>
              </a:rPr>
              <a:t>Biometrijski ukrepi</a:t>
            </a:r>
          </a:p>
          <a:p>
            <a:pPr marL="342900" lvl="1" indent="-342900">
              <a:lnSpc>
                <a:spcPct val="80000"/>
              </a:lnSpc>
              <a:buFont typeface="Arial" pitchFamily="34" charset="0"/>
              <a:buChar char="•"/>
            </a:pPr>
            <a:r>
              <a:rPr lang="sl-SI" sz="2400">
                <a:latin typeface="+mn-lt"/>
                <a:ea typeface="Verdana" pitchFamily="34" charset="0"/>
                <a:cs typeface="Verdana" pitchFamily="34" charset="0"/>
              </a:rPr>
              <a:t>pridobiti odločbo IP o dovolitvi izvajanja biometrije (80., 81. čl.);</a:t>
            </a:r>
          </a:p>
          <a:p>
            <a:pPr>
              <a:lnSpc>
                <a:spcPct val="80000"/>
              </a:lnSpc>
              <a:buClr>
                <a:srgbClr val="FF9900"/>
              </a:buClr>
              <a:buFontTx/>
              <a:buNone/>
            </a:pPr>
            <a:endParaRPr lang="sl-SI" sz="2400">
              <a:latin typeface="+mn-lt"/>
            </a:endParaRPr>
          </a:p>
          <a:p>
            <a:pPr>
              <a:lnSpc>
                <a:spcPct val="80000"/>
              </a:lnSpc>
              <a:buClr>
                <a:srgbClr val="FF9900"/>
              </a:buClr>
              <a:buFontTx/>
              <a:buNone/>
            </a:pPr>
            <a:r>
              <a:rPr lang="sl-SI" sz="2400">
                <a:latin typeface="+mn-lt"/>
              </a:rPr>
              <a:t>Za vsa tri področja so izdane </a:t>
            </a:r>
            <a:r>
              <a:rPr lang="sl-SI" sz="2400" b="1">
                <a:latin typeface="+mn-lt"/>
              </a:rPr>
              <a:t>smernice Informacijskega pooblaščenca</a:t>
            </a:r>
            <a:r>
              <a:rPr lang="sl-SI" sz="2400">
                <a:latin typeface="+mn-lt"/>
              </a:rPr>
              <a:t>: </a:t>
            </a:r>
          </a:p>
          <a:p>
            <a:pPr>
              <a:lnSpc>
                <a:spcPct val="80000"/>
              </a:lnSpc>
              <a:buClr>
                <a:srgbClr val="FF9900"/>
              </a:buClr>
              <a:buFontTx/>
              <a:buNone/>
            </a:pPr>
            <a:r>
              <a:rPr lang="sl-SI" sz="2400">
                <a:latin typeface="+mn-lt"/>
                <a:hlinkClick r:id="rId2"/>
              </a:rPr>
              <a:t>https://www.ip-rs.si/varstvo-osebnih-podatkov/iskalnik-po-odlocbah-in-mnenjih/smernice/</a:t>
            </a:r>
            <a:endParaRPr lang="sl-SI" sz="2400">
              <a:latin typeface="+mn-lt"/>
            </a:endParaRPr>
          </a:p>
          <a:p>
            <a:pPr>
              <a:lnSpc>
                <a:spcPct val="80000"/>
              </a:lnSpc>
              <a:buClr>
                <a:srgbClr val="FF9900"/>
              </a:buClr>
              <a:buFontTx/>
              <a:buNone/>
            </a:pPr>
            <a:endParaRPr lang="sl-SI" sz="2400">
              <a:latin typeface="+mn-lt"/>
            </a:endParaRPr>
          </a:p>
          <a:p>
            <a:pPr>
              <a:lnSpc>
                <a:spcPct val="80000"/>
              </a:lnSpc>
              <a:buClr>
                <a:srgbClr val="FF9900"/>
              </a:buClr>
              <a:buFontTx/>
              <a:buNone/>
            </a:pPr>
            <a:endParaRPr lang="sl-SI" sz="2400">
              <a:latin typeface="+mn-lt"/>
            </a:endParaRPr>
          </a:p>
          <a:p>
            <a:pPr>
              <a:lnSpc>
                <a:spcPct val="80000"/>
              </a:lnSpc>
              <a:buClr>
                <a:srgbClr val="FF9900"/>
              </a:buClr>
              <a:buFontTx/>
              <a:buNone/>
            </a:pPr>
            <a:endParaRPr lang="sl-SI" sz="2400">
              <a:latin typeface="+mn-lt"/>
            </a:endParaRPr>
          </a:p>
          <a:p>
            <a:pPr>
              <a:lnSpc>
                <a:spcPct val="80000"/>
              </a:lnSpc>
              <a:buClr>
                <a:srgbClr val="FF9900"/>
              </a:buClr>
              <a:buFontTx/>
              <a:buNone/>
            </a:pPr>
            <a:endParaRPr lang="sl-SI" sz="2400">
              <a:latin typeface="+mn-lt"/>
            </a:endParaRPr>
          </a:p>
          <a:p>
            <a:pPr marL="342900" lvl="1" indent="-342900">
              <a:lnSpc>
                <a:spcPct val="80000"/>
              </a:lnSpc>
              <a:buFont typeface="Arial" pitchFamily="34" charset="0"/>
              <a:buChar char="•"/>
            </a:pPr>
            <a:endParaRPr lang="sl-SI" sz="2400">
              <a:latin typeface="+mn-lt"/>
              <a:ea typeface="Verdana" pitchFamily="34" charset="0"/>
              <a:cs typeface="Verdana" pitchFamily="34" charset="0"/>
            </a:endParaRPr>
          </a:p>
          <a:p>
            <a:pPr marL="342900" indent="-342900">
              <a:spcBef>
                <a:spcPct val="20000"/>
              </a:spcBef>
            </a:pPr>
            <a:endParaRPr lang="sl-SI" sz="2400" dirty="0">
              <a:latin typeface="+mn-lt"/>
              <a:ea typeface="Verdana" pitchFamily="34" charset="0"/>
              <a:cs typeface="Verdana" pitchFamily="34" charset="0"/>
            </a:endParaRPr>
          </a:p>
        </p:txBody>
      </p:sp>
    </p:spTree>
    <p:extLst>
      <p:ext uri="{BB962C8B-B14F-4D97-AF65-F5344CB8AC3E}">
        <p14:creationId xmlns:p14="http://schemas.microsoft.com/office/powerpoint/2010/main" val="382167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28625" y="260648"/>
            <a:ext cx="8229600" cy="1143000"/>
          </a:xfrm>
        </p:spPr>
        <p:txBody>
          <a:bodyPr>
            <a:normAutofit/>
          </a:bodyPr>
          <a:lstStyle/>
          <a:p>
            <a:pPr>
              <a:defRPr/>
            </a:pPr>
            <a:r>
              <a:rPr lang="sl-SI" sz="3200" b="1"/>
              <a:t>Ključni pojmi</a:t>
            </a:r>
          </a:p>
        </p:txBody>
      </p:sp>
      <p:sp>
        <p:nvSpPr>
          <p:cNvPr id="2051" name="Rectangle 3"/>
          <p:cNvSpPr>
            <a:spLocks noGrp="1" noChangeArrowheads="1"/>
          </p:cNvSpPr>
          <p:nvPr>
            <p:ph idx="1"/>
          </p:nvPr>
        </p:nvSpPr>
        <p:spPr>
          <a:xfrm>
            <a:off x="428625" y="1403648"/>
            <a:ext cx="8321675" cy="4895825"/>
          </a:xfrm>
        </p:spPr>
        <p:txBody>
          <a:bodyPr>
            <a:normAutofit/>
          </a:bodyPr>
          <a:lstStyle/>
          <a:p>
            <a:pPr marL="0" indent="0">
              <a:lnSpc>
                <a:spcPct val="90000"/>
              </a:lnSpc>
              <a:buNone/>
            </a:pPr>
            <a:r>
              <a:rPr lang="sl-SI" sz="2400" b="1"/>
              <a:t>1. </a:t>
            </a:r>
            <a:r>
              <a:rPr lang="sl-SI" sz="2400" b="1" u="sng"/>
              <a:t>OSEBNI PODATEK </a:t>
            </a:r>
            <a:r>
              <a:rPr lang="sl-SI" sz="2400"/>
              <a:t>je katerikoli podatek, ki se nanaša na posameznika, ne glede na obliko v kateri je izražen. </a:t>
            </a:r>
          </a:p>
          <a:p>
            <a:pPr marL="0" indent="0">
              <a:lnSpc>
                <a:spcPct val="90000"/>
              </a:lnSpc>
              <a:buNone/>
            </a:pPr>
            <a:endParaRPr lang="sl-SI" sz="2400"/>
          </a:p>
          <a:p>
            <a:pPr marL="0" indent="0">
              <a:lnSpc>
                <a:spcPct val="90000"/>
              </a:lnSpc>
              <a:buNone/>
            </a:pPr>
            <a:r>
              <a:rPr lang="sl-SI" sz="2400"/>
              <a:t>Pravila:</a:t>
            </a:r>
          </a:p>
          <a:p>
            <a:pPr marL="342900" lvl="1" indent="-342900">
              <a:lnSpc>
                <a:spcPct val="80000"/>
              </a:lnSpc>
              <a:buFont typeface="Arial" pitchFamily="34" charset="0"/>
              <a:buChar char="•"/>
            </a:pPr>
            <a:r>
              <a:rPr lang="sl-SI" sz="2400" b="1">
                <a:ea typeface="Verdana" pitchFamily="34" charset="0"/>
                <a:cs typeface="Verdana" pitchFamily="34" charset="0"/>
              </a:rPr>
              <a:t>Določljivost</a:t>
            </a:r>
            <a:r>
              <a:rPr lang="sl-SI" sz="2400">
                <a:ea typeface="Verdana" pitchFamily="34" charset="0"/>
                <a:cs typeface="Verdana" pitchFamily="34" charset="0"/>
              </a:rPr>
              <a:t> posameznika – upoštevati tudi sposobnosti in podatke, ki jih imajo drugi!  Vprašamo se „ali se da“ in ne „ali mi znamo“</a:t>
            </a:r>
          </a:p>
          <a:p>
            <a:pPr marL="342900" lvl="1" indent="-342900">
              <a:lnSpc>
                <a:spcPct val="80000"/>
              </a:lnSpc>
              <a:buFont typeface="Arial" pitchFamily="34" charset="0"/>
              <a:buChar char="•"/>
            </a:pPr>
            <a:r>
              <a:rPr lang="sl-SI" sz="2400" b="1">
                <a:ea typeface="Verdana" pitchFamily="34" charset="0"/>
                <a:cs typeface="Verdana" pitchFamily="34" charset="0"/>
              </a:rPr>
              <a:t>Vir podatka </a:t>
            </a:r>
            <a:r>
              <a:rPr lang="sl-SI" sz="2400">
                <a:ea typeface="Verdana" pitchFamily="34" charset="0"/>
                <a:cs typeface="Verdana" pitchFamily="34" charset="0"/>
              </a:rPr>
              <a:t>ni pomemben </a:t>
            </a:r>
          </a:p>
          <a:p>
            <a:pPr marL="742950" lvl="2" indent="-342900">
              <a:lnSpc>
                <a:spcPct val="80000"/>
              </a:lnSpc>
            </a:pPr>
            <a:r>
              <a:rPr lang="sl-SI" sz="2000">
                <a:ea typeface="Verdana" pitchFamily="34" charset="0"/>
                <a:cs typeface="Verdana" pitchFamily="34" charset="0"/>
              </a:rPr>
              <a:t>sam, država, podjetje, delodajalec….</a:t>
            </a:r>
          </a:p>
          <a:p>
            <a:pPr marL="342900" lvl="1" indent="-342900">
              <a:lnSpc>
                <a:spcPct val="80000"/>
              </a:lnSpc>
              <a:buFont typeface="Arial" pitchFamily="34" charset="0"/>
              <a:buChar char="•"/>
            </a:pPr>
            <a:r>
              <a:rPr lang="sl-SI" sz="2400" b="1">
                <a:ea typeface="Verdana" pitchFamily="34" charset="0"/>
                <a:cs typeface="Verdana" pitchFamily="34" charset="0"/>
              </a:rPr>
              <a:t>Oblika podatka </a:t>
            </a:r>
            <a:r>
              <a:rPr lang="sl-SI" sz="2400">
                <a:ea typeface="Verdana" pitchFamily="34" charset="0"/>
                <a:cs typeface="Verdana" pitchFamily="34" charset="0"/>
              </a:rPr>
              <a:t>ni pomembna </a:t>
            </a:r>
          </a:p>
          <a:p>
            <a:pPr marL="342900" lvl="1" indent="-342900">
              <a:lnSpc>
                <a:spcPct val="80000"/>
              </a:lnSpc>
              <a:buFont typeface="Arial" pitchFamily="34" charset="0"/>
              <a:buChar char="•"/>
            </a:pPr>
            <a:r>
              <a:rPr lang="sl-SI" sz="2400" b="1">
                <a:ea typeface="Verdana" pitchFamily="34" charset="0"/>
                <a:cs typeface="Verdana" pitchFamily="34" charset="0"/>
              </a:rPr>
              <a:t>Kontekst je zelo pomemben</a:t>
            </a:r>
          </a:p>
          <a:p>
            <a:pPr marL="742950" lvl="2" indent="-342900">
              <a:lnSpc>
                <a:spcPct val="80000"/>
              </a:lnSpc>
            </a:pPr>
            <a:r>
              <a:rPr lang="sl-SI" sz="2000">
                <a:ea typeface="Verdana" pitchFamily="34" charset="0"/>
                <a:cs typeface="Verdana" pitchFamily="34" charset="0"/>
              </a:rPr>
              <a:t>Npr. ene telefonske številke so osebni podatki, druge niso</a:t>
            </a:r>
          </a:p>
          <a:p>
            <a:pPr>
              <a:lnSpc>
                <a:spcPct val="80000"/>
              </a:lnSpc>
              <a:buFontTx/>
              <a:buNone/>
            </a:pPr>
            <a:endParaRPr lang="sl-SI" sz="2200"/>
          </a:p>
        </p:txBody>
      </p:sp>
    </p:spTree>
    <p:extLst>
      <p:ext uri="{BB962C8B-B14F-4D97-AF65-F5344CB8AC3E}">
        <p14:creationId xmlns:p14="http://schemas.microsoft.com/office/powerpoint/2010/main" val="1819583315"/>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številke diapozitiva 2"/>
          <p:cNvSpPr>
            <a:spLocks noGrp="1"/>
          </p:cNvSpPr>
          <p:nvPr>
            <p:ph type="sldNum" sz="quarter" idx="12"/>
          </p:nvPr>
        </p:nvSpPr>
        <p:spPr/>
        <p:txBody>
          <a:bodyPr/>
          <a:lstStyle/>
          <a:p>
            <a:pPr>
              <a:defRPr/>
            </a:pPr>
            <a:fld id="{B564FB3C-5A74-4483-BF5A-B531D7C6DB11}" type="slidenum">
              <a:rPr lang="sl-SI" smtClean="0"/>
              <a:pPr>
                <a:defRPr/>
              </a:pPr>
              <a:t>20</a:t>
            </a:fld>
            <a:endParaRPr lang="sl-SI"/>
          </a:p>
        </p:txBody>
      </p:sp>
      <p:sp>
        <p:nvSpPr>
          <p:cNvPr id="2" name="Pravokotnik 1"/>
          <p:cNvSpPr/>
          <p:nvPr/>
        </p:nvSpPr>
        <p:spPr>
          <a:xfrm>
            <a:off x="251520" y="394447"/>
            <a:ext cx="8568952" cy="5986881"/>
          </a:xfrm>
          <a:prstGeom prst="rect">
            <a:avLst/>
          </a:prstGeom>
        </p:spPr>
        <p:txBody>
          <a:bodyPr wrap="square">
            <a:noAutofit/>
          </a:bodyPr>
          <a:lstStyle/>
          <a:p>
            <a:pPr algn="ctr"/>
            <a:r>
              <a:rPr lang="sl-SI" sz="3200" b="1">
                <a:latin typeface="+mj-lt"/>
                <a:ea typeface="+mj-ea"/>
                <a:cs typeface="+mj-cs"/>
              </a:rPr>
              <a:t>Vgrajeno in privzeto varstvo podatkov (25. člen)</a:t>
            </a:r>
          </a:p>
          <a:p>
            <a:endParaRPr lang="sl-SI" sz="2000">
              <a:latin typeface="+mn-lt"/>
            </a:endParaRPr>
          </a:p>
          <a:p>
            <a:r>
              <a:rPr lang="sl-SI" sz="2000" b="1">
                <a:solidFill>
                  <a:srgbClr val="FF0000"/>
                </a:solidFill>
              </a:rPr>
              <a:t>Ne zahtevajmo osebnih podatkov na zalogo, za vsak slučaj, „bo že kdaj prav prišlo“, od vseh vnaprej… </a:t>
            </a:r>
            <a:r>
              <a:rPr lang="sl-SI" sz="2000" b="1"/>
              <a:t>ampak</a:t>
            </a:r>
          </a:p>
          <a:p>
            <a:endParaRPr lang="sl-SI" sz="2000" b="1">
              <a:solidFill>
                <a:srgbClr val="00B050"/>
              </a:solidFill>
            </a:endParaRPr>
          </a:p>
          <a:p>
            <a:pPr marL="285750" indent="-285750">
              <a:buFont typeface="Arial" panose="020B0604020202020204" pitchFamily="34" charset="0"/>
              <a:buChar char="•"/>
            </a:pPr>
            <a:r>
              <a:rPr lang="sl-SI" sz="2000" b="1">
                <a:solidFill>
                  <a:srgbClr val="00B050"/>
                </a:solidFill>
              </a:rPr>
              <a:t>Takrat, ko jih potrebujemo.</a:t>
            </a:r>
          </a:p>
          <a:p>
            <a:pPr marL="285750" indent="-285750">
              <a:buFont typeface="Arial" panose="020B0604020202020204" pitchFamily="34" charset="0"/>
              <a:buChar char="•"/>
            </a:pPr>
            <a:r>
              <a:rPr lang="sl-SI" sz="2000" b="1">
                <a:solidFill>
                  <a:srgbClr val="00B050"/>
                </a:solidFill>
              </a:rPr>
              <a:t>Samo od tistih oseb, od katerih jih potrebujemo.</a:t>
            </a:r>
          </a:p>
          <a:p>
            <a:pPr marL="285750" indent="-285750">
              <a:buFont typeface="Arial" panose="020B0604020202020204" pitchFamily="34" charset="0"/>
              <a:buChar char="•"/>
            </a:pPr>
            <a:r>
              <a:rPr lang="sl-SI" sz="2000" b="1">
                <a:solidFill>
                  <a:srgbClr val="00B050"/>
                </a:solidFill>
              </a:rPr>
              <a:t>Samo tiste podatke, ki jih potrebujemo.</a:t>
            </a:r>
          </a:p>
          <a:p>
            <a:pPr marL="285750" indent="-285750">
              <a:buFont typeface="Arial" panose="020B0604020202020204" pitchFamily="34" charset="0"/>
              <a:buChar char="•"/>
            </a:pPr>
            <a:r>
              <a:rPr lang="sl-SI" sz="2000" b="1">
                <a:solidFill>
                  <a:srgbClr val="00B050"/>
                </a:solidFill>
              </a:rPr>
              <a:t>Za čas, ko jih potrebujemo ali ki ga določa zakon,</a:t>
            </a:r>
            <a:br>
              <a:rPr lang="sl-SI" sz="2000" b="1">
                <a:solidFill>
                  <a:srgbClr val="00B050"/>
                </a:solidFill>
              </a:rPr>
            </a:br>
            <a:r>
              <a:rPr lang="sl-SI" sz="2000" b="1">
                <a:solidFill>
                  <a:srgbClr val="00B050"/>
                </a:solidFill>
              </a:rPr>
              <a:t>zahteva pogodba, dovoli posameznik.</a:t>
            </a:r>
          </a:p>
          <a:p>
            <a:endParaRPr lang="sl-SI" sz="2000"/>
          </a:p>
          <a:p>
            <a:r>
              <a:rPr lang="sl-SI" sz="2000"/>
              <a:t>Vgrajeno in privzeto varstvo podatkov pomeni, da ves čas pazite, da se </a:t>
            </a:r>
            <a:r>
              <a:rPr lang="sl-SI" sz="2000" b="1"/>
              <a:t>obdelajo samo tisti osebni podatki, ki so potrebni za vsak poseben namen obdelave - &gt; </a:t>
            </a:r>
            <a:r>
              <a:rPr lang="sl-SI" sz="2000" b="1">
                <a:solidFill>
                  <a:srgbClr val="FF0000"/>
                </a:solidFill>
              </a:rPr>
              <a:t>MINIMIZACIJA</a:t>
            </a:r>
            <a:r>
              <a:rPr lang="sl-SI" sz="2000" b="1"/>
              <a:t>.</a:t>
            </a:r>
          </a:p>
          <a:p>
            <a:endParaRPr lang="sl-SI" sz="2000" b="1"/>
          </a:p>
          <a:p>
            <a:r>
              <a:rPr lang="sl-SI" sz="2000" b="1"/>
              <a:t>Zlasti pomembno pri razvoju, oblikovanju, izboru in uporabi aplikacij, storitev in produktov, ki temeljijo na obdelavi osebnih podatkov</a:t>
            </a:r>
            <a:r>
              <a:rPr lang="sl-SI" sz="2000"/>
              <a:t> (npr. aplikacije za pametne telefone, zdravstvene spletne strani, klubi zvestobe ipd.).</a:t>
            </a:r>
          </a:p>
          <a:p>
            <a:endParaRPr lang="sl-SI" sz="2000"/>
          </a:p>
          <a:p>
            <a:r>
              <a:rPr lang="sl-SI"/>
              <a:t> </a:t>
            </a:r>
          </a:p>
        </p:txBody>
      </p:sp>
      <p:sp>
        <p:nvSpPr>
          <p:cNvPr id="6" name="Pravokotnik: zaokroženi vogali 5">
            <a:extLst>
              <a:ext uri="{FF2B5EF4-FFF2-40B4-BE49-F238E27FC236}">
                <a16:creationId xmlns:a16="http://schemas.microsoft.com/office/drawing/2014/main" id="{80CE35DE-23BF-4DE4-9076-9A60717E2358}"/>
              </a:ext>
            </a:extLst>
          </p:cNvPr>
          <p:cNvSpPr/>
          <p:nvPr/>
        </p:nvSpPr>
        <p:spPr>
          <a:xfrm rot="1031304">
            <a:off x="6203340" y="2499548"/>
            <a:ext cx="1639518" cy="64807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sl-SI"/>
              <a:t>4 x MINIMUM</a:t>
            </a:r>
          </a:p>
        </p:txBody>
      </p:sp>
    </p:spTree>
    <p:extLst>
      <p:ext uri="{BB962C8B-B14F-4D97-AF65-F5344CB8AC3E}">
        <p14:creationId xmlns:p14="http://schemas.microsoft.com/office/powerpoint/2010/main" val="1051179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D9ED3CD4-800B-45DF-8C05-912A341EFEFA}"/>
              </a:ext>
            </a:extLst>
          </p:cNvPr>
          <p:cNvSpPr>
            <a:spLocks noGrp="1"/>
          </p:cNvSpPr>
          <p:nvPr>
            <p:ph idx="1"/>
          </p:nvPr>
        </p:nvSpPr>
        <p:spPr>
          <a:xfrm>
            <a:off x="628650" y="850900"/>
            <a:ext cx="7886700" cy="5641973"/>
          </a:xfrm>
        </p:spPr>
        <p:txBody>
          <a:bodyPr>
            <a:normAutofit fontScale="70000" lnSpcReduction="20000"/>
          </a:bodyPr>
          <a:lstStyle/>
          <a:p>
            <a:pPr lvl="0"/>
            <a:r>
              <a:rPr lang="sl-SI" b="1"/>
              <a:t>Spoštovanje 25. člena GDPR izkazujete z ustrezno dokumentacijo </a:t>
            </a:r>
            <a:r>
              <a:rPr lang="sl-SI"/>
              <a:t>– npr. oceno učinka, drugimi analizami in zapisniki, s katerimi lahko dokažete, da ste v zasnovi nekega sistema, aplikacije, rešitve, nagradne igre ali drugega projekta, ki vključuje obdelavo osebnih podatkov, pazili na spoštovanje minimizacije, da je bilo to predmet razprave in zavestnih odločitev.</a:t>
            </a:r>
          </a:p>
          <a:p>
            <a:pPr lvl="0"/>
            <a:r>
              <a:rPr lang="sl-SI" b="1"/>
              <a:t>Potrditvena polja, izbirniki in drsniki</a:t>
            </a:r>
            <a:r>
              <a:rPr lang="sl-SI"/>
              <a:t>, s katerimi lahko posamezniki označijo svojo izbiro, izrazijo strinjanje ali sprejmejo določene pogoje, </a:t>
            </a:r>
            <a:r>
              <a:rPr lang="sl-SI" b="1"/>
              <a:t>naj bodo privzeto prazne oziroma nastavljene na »NE«,</a:t>
            </a:r>
            <a:r>
              <a:rPr lang="sl-SI"/>
              <a:t> tako da lahko posamezniki aktivno in nedvoumno izrazijo svojo voljo. </a:t>
            </a:r>
            <a:r>
              <a:rPr lang="sl-SI" sz="2900"/>
              <a:t>Glej tudi uvodno določbo št. 32 GDPR.</a:t>
            </a:r>
          </a:p>
          <a:p>
            <a:pPr lvl="0"/>
            <a:r>
              <a:rPr lang="sl-SI"/>
              <a:t>Ne pozabite – </a:t>
            </a:r>
            <a:r>
              <a:rPr lang="sl-SI" b="1"/>
              <a:t>manj podatkov pomeni manj odgovornosti in manjša tveganja za kršitve</a:t>
            </a:r>
            <a:r>
              <a:rPr lang="sl-SI"/>
              <a:t>. </a:t>
            </a:r>
            <a:r>
              <a:rPr lang="sl-SI">
                <a:solidFill>
                  <a:srgbClr val="FF0000"/>
                </a:solidFill>
              </a:rPr>
              <a:t>Zbirati podatke za vsak slučaj, na zalogo, vnaprej od vseh, ne da bi vnaprej opredelilli namen uporabe, ne zagotavlja spoštovanja teh načel GDPR</a:t>
            </a:r>
            <a:r>
              <a:rPr lang="sl-SI"/>
              <a:t>. </a:t>
            </a:r>
          </a:p>
          <a:p>
            <a:pPr lvl="0"/>
            <a:r>
              <a:rPr lang="sl-SI"/>
              <a:t>Minimizacija podatkov, ki so resnično potrebni za določene namene, je v vašem interesu! Več (nepotrebnih) podatkov=več odgovornosti.</a:t>
            </a:r>
          </a:p>
        </p:txBody>
      </p:sp>
      <p:sp>
        <p:nvSpPr>
          <p:cNvPr id="4" name="Označba mesta številke diapozitiva 3">
            <a:extLst>
              <a:ext uri="{FF2B5EF4-FFF2-40B4-BE49-F238E27FC236}">
                <a16:creationId xmlns:a16="http://schemas.microsoft.com/office/drawing/2014/main" id="{5D9D4603-654E-45E0-8614-3F0B6369A3D0}"/>
              </a:ext>
            </a:extLst>
          </p:cNvPr>
          <p:cNvSpPr>
            <a:spLocks noGrp="1"/>
          </p:cNvSpPr>
          <p:nvPr>
            <p:ph type="sldNum" sz="quarter" idx="12"/>
          </p:nvPr>
        </p:nvSpPr>
        <p:spPr/>
        <p:txBody>
          <a:bodyPr/>
          <a:lstStyle/>
          <a:p>
            <a:pPr>
              <a:defRPr/>
            </a:pPr>
            <a:fld id="{B564FB3C-5A74-4483-BF5A-B531D7C6DB11}" type="slidenum">
              <a:rPr lang="sl-SI" smtClean="0"/>
              <a:pPr>
                <a:defRPr/>
              </a:pPr>
              <a:t>21</a:t>
            </a:fld>
            <a:endParaRPr lang="sl-SI"/>
          </a:p>
        </p:txBody>
      </p:sp>
    </p:spTree>
    <p:extLst>
      <p:ext uri="{BB962C8B-B14F-4D97-AF65-F5344CB8AC3E}">
        <p14:creationId xmlns:p14="http://schemas.microsoft.com/office/powerpoint/2010/main" val="4026498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številke diapozitiva 2"/>
          <p:cNvSpPr>
            <a:spLocks noGrp="1"/>
          </p:cNvSpPr>
          <p:nvPr>
            <p:ph type="sldNum" sz="quarter" idx="12"/>
          </p:nvPr>
        </p:nvSpPr>
        <p:spPr/>
        <p:txBody>
          <a:bodyPr/>
          <a:lstStyle/>
          <a:p>
            <a:pPr>
              <a:defRPr/>
            </a:pPr>
            <a:fld id="{B564FB3C-5A74-4483-BF5A-B531D7C6DB11}" type="slidenum">
              <a:rPr lang="sl-SI" smtClean="0"/>
              <a:pPr>
                <a:defRPr/>
              </a:pPr>
              <a:t>22</a:t>
            </a:fld>
            <a:endParaRPr lang="sl-SI"/>
          </a:p>
        </p:txBody>
      </p:sp>
      <p:sp>
        <p:nvSpPr>
          <p:cNvPr id="2" name="Pravokotnik 1"/>
          <p:cNvSpPr/>
          <p:nvPr/>
        </p:nvSpPr>
        <p:spPr>
          <a:xfrm>
            <a:off x="251520" y="403412"/>
            <a:ext cx="8568952" cy="5977916"/>
          </a:xfrm>
          <a:prstGeom prst="rect">
            <a:avLst/>
          </a:prstGeom>
        </p:spPr>
        <p:txBody>
          <a:bodyPr wrap="square">
            <a:noAutofit/>
          </a:bodyPr>
          <a:lstStyle/>
          <a:p>
            <a:pPr algn="ctr"/>
            <a:r>
              <a:rPr lang="sl-SI" sz="2000" b="1">
                <a:latin typeface="+mn-lt"/>
              </a:rPr>
              <a:t> </a:t>
            </a:r>
            <a:r>
              <a:rPr lang="sl-SI" sz="3200" b="1">
                <a:latin typeface="+mj-lt"/>
                <a:ea typeface="+mj-ea"/>
                <a:cs typeface="+mj-cs"/>
              </a:rPr>
              <a:t>Skupni upravljavci (26. člen)</a:t>
            </a:r>
          </a:p>
          <a:p>
            <a:endParaRPr lang="sl-SI" sz="3200" b="1">
              <a:latin typeface="+mj-lt"/>
              <a:ea typeface="+mj-ea"/>
              <a:cs typeface="+mj-cs"/>
            </a:endParaRPr>
          </a:p>
          <a:p>
            <a:pPr marL="342900" indent="-342900">
              <a:buFont typeface="Arial" panose="020B0604020202020204" pitchFamily="34" charset="0"/>
              <a:buChar char="•"/>
            </a:pPr>
            <a:r>
              <a:rPr lang="sl-SI" sz="2000">
                <a:latin typeface="+mn-lt"/>
              </a:rPr>
              <a:t>Dva ali več upravljavcev, ki </a:t>
            </a:r>
            <a:r>
              <a:rPr lang="sl-SI" sz="2000" b="1">
                <a:latin typeface="+mn-lt"/>
              </a:rPr>
              <a:t>skupaj določijo namene in načine obdelave</a:t>
            </a:r>
            <a:r>
              <a:rPr lang="sl-SI" sz="2000">
                <a:latin typeface="+mn-lt"/>
              </a:rPr>
              <a:t>, so </a:t>
            </a:r>
            <a:r>
              <a:rPr lang="sl-SI" sz="2000" b="1">
                <a:latin typeface="+mn-lt"/>
              </a:rPr>
              <a:t>skupni upravljavci</a:t>
            </a:r>
            <a:r>
              <a:rPr lang="sl-SI" sz="2000">
                <a:latin typeface="+mn-lt"/>
              </a:rPr>
              <a:t>. </a:t>
            </a:r>
          </a:p>
          <a:p>
            <a:pPr marL="342900" indent="-342900">
              <a:buFont typeface="Arial" panose="020B0604020202020204" pitchFamily="34" charset="0"/>
              <a:buChar char="•"/>
            </a:pPr>
            <a:r>
              <a:rPr lang="sl-SI" sz="2000">
                <a:latin typeface="+mn-lt"/>
              </a:rPr>
              <a:t>Skupni upravljavci na pregleden način </a:t>
            </a:r>
            <a:r>
              <a:rPr lang="sl-SI" sz="2000" b="1">
                <a:latin typeface="+mn-lt"/>
              </a:rPr>
              <a:t>z medsebojnim dogovorom določijo dolžnosti vsakega </a:t>
            </a:r>
            <a:r>
              <a:rPr lang="sl-SI" sz="2000">
                <a:latin typeface="+mn-lt"/>
              </a:rPr>
              <a:t>od njih z namenom izpolnjevanja obveznosti, zlasti v zvezi z </a:t>
            </a:r>
            <a:r>
              <a:rPr lang="sl-SI" sz="2000" b="1">
                <a:latin typeface="+mn-lt"/>
              </a:rPr>
              <a:t>uresničevanjem pravic </a:t>
            </a:r>
            <a:r>
              <a:rPr lang="sl-SI" sz="2000">
                <a:latin typeface="+mn-lt"/>
              </a:rPr>
              <a:t>posameznika,  in nalogami vsakega od njih glede </a:t>
            </a:r>
            <a:r>
              <a:rPr lang="sl-SI" sz="2000" b="1">
                <a:latin typeface="+mn-lt"/>
              </a:rPr>
              <a:t>zagotavljanja informacij o pravicah posameznika</a:t>
            </a:r>
            <a:r>
              <a:rPr lang="sl-SI" sz="2000">
                <a:latin typeface="+mn-lt"/>
              </a:rPr>
              <a:t>,</a:t>
            </a:r>
          </a:p>
          <a:p>
            <a:pPr marL="342900" indent="-342900">
              <a:buFont typeface="Arial" panose="020B0604020202020204" pitchFamily="34" charset="0"/>
              <a:buChar char="•"/>
            </a:pPr>
            <a:r>
              <a:rPr lang="sl-SI" sz="2000">
                <a:latin typeface="+mn-lt"/>
              </a:rPr>
              <a:t>Z dogovorom se </a:t>
            </a:r>
            <a:r>
              <a:rPr lang="sl-SI" sz="2000" b="1">
                <a:latin typeface="+mn-lt"/>
              </a:rPr>
              <a:t>lahko določi kontaktna točka </a:t>
            </a:r>
            <a:r>
              <a:rPr lang="sl-SI" sz="2000">
                <a:latin typeface="+mn-lt"/>
              </a:rPr>
              <a:t>za posameznike. </a:t>
            </a:r>
          </a:p>
          <a:p>
            <a:pPr marL="342900" indent="-342900">
              <a:buFont typeface="Arial" panose="020B0604020202020204" pitchFamily="34" charset="0"/>
              <a:buChar char="•"/>
            </a:pPr>
            <a:endParaRPr lang="sl-SI" sz="2000"/>
          </a:p>
          <a:p>
            <a:pPr marL="342900" indent="-342900">
              <a:buFont typeface="Arial" panose="020B0604020202020204" pitchFamily="34" charset="0"/>
              <a:buChar char="•"/>
            </a:pPr>
            <a:r>
              <a:rPr lang="sl-SI" sz="2000"/>
              <a:t>Primeri: </a:t>
            </a:r>
            <a:r>
              <a:rPr lang="sl-SI" sz="2000" b="1">
                <a:solidFill>
                  <a:srgbClr val="FF0000"/>
                </a:solidFill>
              </a:rPr>
              <a:t>skupne akcije, nagradne igre, promocijske aktivnosti in druge dejavnosti, kjer bi skupaj z drugimi nastopali v vlogi skupnih upravljavcev</a:t>
            </a:r>
            <a:endParaRPr lang="sl-SI" sz="2000">
              <a:latin typeface="+mn-lt"/>
            </a:endParaRPr>
          </a:p>
          <a:p>
            <a:pPr marL="342900" indent="-342900">
              <a:buFont typeface="Arial" panose="020B0604020202020204" pitchFamily="34" charset="0"/>
              <a:buChar char="•"/>
            </a:pPr>
            <a:endParaRPr lang="sl-SI" sz="2000">
              <a:latin typeface="+mn-lt"/>
            </a:endParaRPr>
          </a:p>
          <a:p>
            <a:pPr marL="342900" indent="-342900">
              <a:buFont typeface="Arial" panose="020B0604020202020204" pitchFamily="34" charset="0"/>
              <a:buChar char="•"/>
            </a:pPr>
            <a:r>
              <a:rPr lang="sl-SI" sz="2000">
                <a:latin typeface="+mn-lt"/>
              </a:rPr>
              <a:t> </a:t>
            </a:r>
            <a:r>
              <a:rPr lang="sl-SI" sz="2000" b="1">
                <a:latin typeface="+mn-lt"/>
              </a:rPr>
              <a:t>Dogovor</a:t>
            </a:r>
            <a:r>
              <a:rPr lang="sl-SI" sz="2000">
                <a:latin typeface="+mn-lt"/>
              </a:rPr>
              <a:t> ustrezno </a:t>
            </a:r>
            <a:r>
              <a:rPr lang="sl-SI" sz="2000" b="1">
                <a:latin typeface="+mn-lt"/>
              </a:rPr>
              <a:t>odraža vlogo vsakega</a:t>
            </a:r>
            <a:r>
              <a:rPr lang="sl-SI" sz="2000">
                <a:latin typeface="+mn-lt"/>
              </a:rPr>
              <a:t> od skupnih upravljavcev in njegovo razmerje do posameznikov. </a:t>
            </a:r>
            <a:r>
              <a:rPr lang="sl-SI" sz="2000" b="1">
                <a:latin typeface="+mn-lt"/>
              </a:rPr>
              <a:t>Vsebina dogovora se da na voljo posamezniku.</a:t>
            </a:r>
          </a:p>
          <a:p>
            <a:pPr marL="342900" indent="-342900">
              <a:buFont typeface="Arial" panose="020B0604020202020204" pitchFamily="34" charset="0"/>
              <a:buChar char="•"/>
            </a:pPr>
            <a:endParaRPr lang="sl-SI" sz="2000" b="1">
              <a:latin typeface="+mn-lt"/>
            </a:endParaRPr>
          </a:p>
          <a:p>
            <a:pPr marL="342900" indent="-342900">
              <a:buFont typeface="Arial" panose="020B0604020202020204" pitchFamily="34" charset="0"/>
              <a:buChar char="•"/>
            </a:pPr>
            <a:r>
              <a:rPr lang="sl-SI" sz="2000">
                <a:latin typeface="+mn-lt"/>
              </a:rPr>
              <a:t>Posameznik lahko ne glede na pogoje dogovora </a:t>
            </a:r>
            <a:r>
              <a:rPr lang="sl-SI" sz="2000" b="1">
                <a:latin typeface="+mn-lt"/>
              </a:rPr>
              <a:t>uresničuje svoje pravice </a:t>
            </a:r>
            <a:r>
              <a:rPr lang="sl-SI" sz="2000">
                <a:latin typeface="+mn-lt"/>
              </a:rPr>
              <a:t>v skladu s to uredbo </a:t>
            </a:r>
            <a:r>
              <a:rPr lang="sl-SI" sz="2000" b="1">
                <a:latin typeface="+mn-lt"/>
              </a:rPr>
              <a:t>glede vsakega od upravljavcev in proti vsakemu od njih</a:t>
            </a:r>
            <a:r>
              <a:rPr lang="sl-SI" sz="2000">
                <a:latin typeface="+mn-lt"/>
              </a:rPr>
              <a:t>. </a:t>
            </a:r>
          </a:p>
        </p:txBody>
      </p:sp>
    </p:spTree>
    <p:extLst>
      <p:ext uri="{BB962C8B-B14F-4D97-AF65-F5344CB8AC3E}">
        <p14:creationId xmlns:p14="http://schemas.microsoft.com/office/powerpoint/2010/main" val="272555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AC236F0A-887B-4753-A552-A3676C52C306}"/>
              </a:ext>
            </a:extLst>
          </p:cNvPr>
          <p:cNvSpPr>
            <a:spLocks noGrp="1"/>
          </p:cNvSpPr>
          <p:nvPr>
            <p:ph idx="1"/>
          </p:nvPr>
        </p:nvSpPr>
        <p:spPr>
          <a:xfrm>
            <a:off x="241300" y="1124744"/>
            <a:ext cx="8521700" cy="5472607"/>
          </a:xfrm>
        </p:spPr>
        <p:txBody>
          <a:bodyPr>
            <a:normAutofit fontScale="70000" lnSpcReduction="20000"/>
          </a:bodyPr>
          <a:lstStyle/>
          <a:p>
            <a:pPr lvl="0"/>
            <a:r>
              <a:rPr lang="sl-SI"/>
              <a:t>Če ne izvajate obdelav, kjer bi se z drugo pravno osebo šteli za skupne upravljavce, potem ni treba storiti ničesar posebnega.</a:t>
            </a:r>
          </a:p>
          <a:p>
            <a:pPr lvl="0"/>
            <a:r>
              <a:rPr lang="sl-SI"/>
              <a:t>Če načrtujete kakšne </a:t>
            </a:r>
            <a:r>
              <a:rPr lang="sl-SI" b="1">
                <a:solidFill>
                  <a:srgbClr val="FF0000"/>
                </a:solidFill>
              </a:rPr>
              <a:t>skupne akcije, nagradne igre, promocijske aktivnosti in druge dejavnosti, kjer bi skupaj z drugimi nastopali v vlogi skupnih upravljavcev</a:t>
            </a:r>
            <a:r>
              <a:rPr lang="sl-SI"/>
              <a:t>, potem skrbno preverite zgoraj opisane določbe po 26. členu GDPR in sestavite ustrezen </a:t>
            </a:r>
            <a:r>
              <a:rPr lang="sl-SI" b="1"/>
              <a:t>dogovor</a:t>
            </a:r>
            <a:r>
              <a:rPr lang="sl-SI"/>
              <a:t>. Ta ne vsebuje podatkov finančne narave, poslovnih skrivnosti in drugih zaupnih poslovnih podatkov (ti podatki so lahko del druge dokumentacije), </a:t>
            </a:r>
            <a:r>
              <a:rPr lang="sl-SI" b="1"/>
              <a:t>ključno je, da obravnava vidike varstva osebnih </a:t>
            </a:r>
            <a:r>
              <a:rPr lang="sl-SI"/>
              <a:t>podatkov, kot jih opredeljuje 26. člen GDPR.</a:t>
            </a:r>
          </a:p>
          <a:p>
            <a:pPr lvl="0"/>
            <a:r>
              <a:rPr lang="sl-SI"/>
              <a:t>GDPR izrecno omenja »</a:t>
            </a:r>
            <a:r>
              <a:rPr lang="sl-SI" b="1"/>
              <a:t>dogovor</a:t>
            </a:r>
            <a:r>
              <a:rPr lang="sl-SI"/>
              <a:t>« in ne zahteva obličnosti ali drugih elementov pogodbe, kot npr. pri najemanju pogodbenih obdelovalcev.</a:t>
            </a:r>
          </a:p>
          <a:p>
            <a:pPr lvl="0"/>
            <a:r>
              <a:rPr lang="sl-SI"/>
              <a:t>Dogovor bi moral opredeliti pomembne vidike, kot so način pridobivanja osebnih podatkov, katere podatke in za katere namene bodo uporabljali upravljavci (tako obseg podatkov kot nameni uporabe se lahko razlikujejo) priporočljivo tudi roke hrambe podatkov, kontaktne točke pri upravljavcih, vloge upravljavcev. Prav tako naj vsebuje informacije o pravicah posameznika.</a:t>
            </a:r>
          </a:p>
        </p:txBody>
      </p:sp>
      <p:sp>
        <p:nvSpPr>
          <p:cNvPr id="4" name="Označba mesta številke diapozitiva 3">
            <a:extLst>
              <a:ext uri="{FF2B5EF4-FFF2-40B4-BE49-F238E27FC236}">
                <a16:creationId xmlns:a16="http://schemas.microsoft.com/office/drawing/2014/main" id="{865A08BB-0DEB-406A-830A-4BE0410254C4}"/>
              </a:ext>
            </a:extLst>
          </p:cNvPr>
          <p:cNvSpPr>
            <a:spLocks noGrp="1"/>
          </p:cNvSpPr>
          <p:nvPr>
            <p:ph type="sldNum" sz="quarter" idx="12"/>
          </p:nvPr>
        </p:nvSpPr>
        <p:spPr/>
        <p:txBody>
          <a:bodyPr/>
          <a:lstStyle/>
          <a:p>
            <a:pPr>
              <a:defRPr/>
            </a:pPr>
            <a:fld id="{B564FB3C-5A74-4483-BF5A-B531D7C6DB11}" type="slidenum">
              <a:rPr lang="sl-SI" smtClean="0"/>
              <a:pPr>
                <a:defRPr/>
              </a:pPr>
              <a:t>23</a:t>
            </a:fld>
            <a:endParaRPr lang="sl-SI"/>
          </a:p>
        </p:txBody>
      </p:sp>
    </p:spTree>
    <p:extLst>
      <p:ext uri="{BB962C8B-B14F-4D97-AF65-F5344CB8AC3E}">
        <p14:creationId xmlns:p14="http://schemas.microsoft.com/office/powerpoint/2010/main" val="4286018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34080"/>
            <a:ext cx="8229600" cy="541632"/>
          </a:xfrm>
        </p:spPr>
        <p:txBody>
          <a:bodyPr>
            <a:normAutofit fontScale="90000"/>
          </a:bodyPr>
          <a:lstStyle/>
          <a:p>
            <a:r>
              <a:rPr lang="sl-SI" sz="3200" b="1"/>
              <a:t>Neposredno trženje</a:t>
            </a:r>
            <a:endParaRPr lang="sl-SI" sz="3200" b="1" dirty="0"/>
          </a:p>
        </p:txBody>
      </p:sp>
      <p:sp>
        <p:nvSpPr>
          <p:cNvPr id="3" name="Ograda vsebine 2"/>
          <p:cNvSpPr>
            <a:spLocks noGrp="1"/>
          </p:cNvSpPr>
          <p:nvPr>
            <p:ph sz="quarter" idx="1"/>
          </p:nvPr>
        </p:nvSpPr>
        <p:spPr>
          <a:xfrm>
            <a:off x="457200" y="1016000"/>
            <a:ext cx="8229600" cy="4525963"/>
          </a:xfrm>
        </p:spPr>
        <p:txBody>
          <a:bodyPr>
            <a:noAutofit/>
          </a:bodyPr>
          <a:lstStyle/>
          <a:p>
            <a:pPr marL="0" indent="0">
              <a:buNone/>
            </a:pPr>
            <a:r>
              <a:rPr lang="sl-SI" sz="2000" b="1">
                <a:solidFill>
                  <a:srgbClr val="FF0000"/>
                </a:solidFill>
              </a:rPr>
              <a:t>1. Zakon o elektronskih komunikacijah (158. člen)</a:t>
            </a:r>
          </a:p>
          <a:p>
            <a:r>
              <a:rPr lang="sl-SI" sz="2000"/>
              <a:t>Prepoveduje </a:t>
            </a:r>
            <a:r>
              <a:rPr lang="sl-SI" sz="2000" dirty="0"/>
              <a:t>uporabo </a:t>
            </a:r>
            <a:r>
              <a:rPr lang="sl-SI" sz="2000" b="1" dirty="0"/>
              <a:t>klicnih avtomatov</a:t>
            </a:r>
            <a:r>
              <a:rPr lang="sl-SI" sz="2000" dirty="0"/>
              <a:t>, </a:t>
            </a:r>
            <a:r>
              <a:rPr lang="sl-SI" sz="2000" b="1" dirty="0" err="1"/>
              <a:t>faksimilnih</a:t>
            </a:r>
            <a:r>
              <a:rPr lang="sl-SI" sz="2000" b="1" dirty="0"/>
              <a:t> naprav </a:t>
            </a:r>
            <a:r>
              <a:rPr lang="sl-SI" sz="2000" dirty="0"/>
              <a:t>ali </a:t>
            </a:r>
            <a:r>
              <a:rPr lang="sl-SI" sz="2000" b="1" dirty="0"/>
              <a:t>elektronske pošte </a:t>
            </a:r>
            <a:r>
              <a:rPr lang="sl-SI" sz="2000" dirty="0"/>
              <a:t>in drugačnih sredstev elektronskih komunikacij </a:t>
            </a:r>
            <a:r>
              <a:rPr lang="sl-SI" sz="2000" b="1" u="sng" dirty="0"/>
              <a:t>brez predhodnega soglasja naročnika</a:t>
            </a:r>
            <a:r>
              <a:rPr lang="sl-SI" sz="2000" dirty="0"/>
              <a:t>. </a:t>
            </a:r>
          </a:p>
          <a:p>
            <a:r>
              <a:rPr lang="sl-SI" sz="2000" dirty="0"/>
              <a:t>Izjemoma se lahko za neposredno </a:t>
            </a:r>
            <a:r>
              <a:rPr lang="sl-SI" sz="2000" b="1">
                <a:solidFill>
                  <a:srgbClr val="FF0000"/>
                </a:solidFill>
              </a:rPr>
              <a:t>trženje svojih izdelkov ali storitev brez </a:t>
            </a:r>
            <a:r>
              <a:rPr lang="sl-SI" sz="2000" b="1" dirty="0">
                <a:solidFill>
                  <a:srgbClr val="FF0000"/>
                </a:solidFill>
              </a:rPr>
              <a:t>privolitve </a:t>
            </a:r>
            <a:r>
              <a:rPr lang="sl-SI" sz="2000" dirty="0">
                <a:solidFill>
                  <a:srgbClr val="FF0000"/>
                </a:solidFill>
              </a:rPr>
              <a:t>uporablja </a:t>
            </a:r>
            <a:r>
              <a:rPr lang="sl-SI" sz="2000" b="1" dirty="0">
                <a:solidFill>
                  <a:srgbClr val="FF0000"/>
                </a:solidFill>
              </a:rPr>
              <a:t>elektronski naslov, ki ga pridobite od kupca svojih izdelkov ali storitev</a:t>
            </a:r>
            <a:r>
              <a:rPr lang="sl-SI" sz="2000" b="1" dirty="0"/>
              <a:t>.</a:t>
            </a:r>
            <a:r>
              <a:rPr lang="sl-SI" sz="2000" dirty="0"/>
              <a:t> Kupec mora imeti možnost, da kadarkoli na brezplačen in enostaven način zavrne takšno uporabo njegovega elektronskega naslova</a:t>
            </a:r>
            <a:r>
              <a:rPr lang="sl-SI" sz="2000"/>
              <a:t>. </a:t>
            </a:r>
            <a:r>
              <a:rPr lang="sl-SI" sz="2000" b="1"/>
              <a:t>(mehki opt-in)</a:t>
            </a:r>
            <a:endParaRPr lang="sl-SI" sz="2000" b="1" dirty="0"/>
          </a:p>
          <a:p>
            <a:r>
              <a:rPr lang="sl-SI" sz="2000" dirty="0"/>
              <a:t>Vsa elektronska sporočila morajo biti poslana iz </a:t>
            </a:r>
            <a:r>
              <a:rPr lang="sl-SI" sz="2000" b="1" dirty="0"/>
              <a:t>veljavnega elektronskega naslova</a:t>
            </a:r>
            <a:r>
              <a:rPr lang="sl-SI" sz="2000" dirty="0"/>
              <a:t>, vsebovati morajo </a:t>
            </a:r>
            <a:r>
              <a:rPr lang="sl-SI" sz="2000" b="1" dirty="0"/>
              <a:t>identiteto pošiljatelja </a:t>
            </a:r>
            <a:r>
              <a:rPr lang="sl-SI" sz="2000" dirty="0"/>
              <a:t>(v imenu katerega se e-pošta pošilja) in </a:t>
            </a:r>
            <a:r>
              <a:rPr lang="sl-SI" sz="2000" b="1" dirty="0"/>
              <a:t>naslov, kamor lahko prejemnik pošlje zahtevo za prekinitev takega neposrednega trženja</a:t>
            </a:r>
            <a:r>
              <a:rPr lang="sl-SI" sz="2000"/>
              <a:t>. </a:t>
            </a:r>
          </a:p>
          <a:p>
            <a:r>
              <a:rPr lang="sl-SI" sz="2000">
                <a:solidFill>
                  <a:srgbClr val="FF0000"/>
                </a:solidFill>
              </a:rPr>
              <a:t>Upoštevajte preklice!</a:t>
            </a:r>
          </a:p>
          <a:p>
            <a:r>
              <a:rPr lang="sl-SI" sz="2000">
                <a:solidFill>
                  <a:srgbClr val="FF0000"/>
                </a:solidFill>
              </a:rPr>
              <a:t>Konsolidirane baze za trženje (in ne 100 excel tabel…)!</a:t>
            </a:r>
            <a:endParaRPr lang="sl-SI" sz="2000" dirty="0">
              <a:solidFill>
                <a:srgbClr val="FF0000"/>
              </a:solidFill>
            </a:endParaRPr>
          </a:p>
          <a:p>
            <a:pPr marL="0" indent="0">
              <a:buNone/>
            </a:pPr>
            <a:endParaRPr lang="sl-SI" sz="2000" dirty="0"/>
          </a:p>
          <a:p>
            <a:r>
              <a:rPr lang="sl-SI" sz="1800" dirty="0"/>
              <a:t>Nadzor        </a:t>
            </a:r>
            <a:r>
              <a:rPr lang="sl-SI" sz="1750" u="sng" dirty="0">
                <a:hlinkClick r:id="rId2"/>
              </a:rPr>
              <a:t>Agencija </a:t>
            </a:r>
            <a:r>
              <a:rPr lang="sl-SI" sz="1750" u="sng">
                <a:hlinkClick r:id="rId2"/>
              </a:rPr>
              <a:t>za elektronska omrežja in storitve Republike </a:t>
            </a:r>
            <a:r>
              <a:rPr lang="sl-SI" sz="1750" u="sng" dirty="0">
                <a:hlinkClick r:id="rId2"/>
              </a:rPr>
              <a:t>Slovenije</a:t>
            </a:r>
            <a:endParaRPr lang="sl-SI" sz="1750" dirty="0"/>
          </a:p>
        </p:txBody>
      </p:sp>
    </p:spTree>
    <p:extLst>
      <p:ext uri="{BB962C8B-B14F-4D97-AF65-F5344CB8AC3E}">
        <p14:creationId xmlns:p14="http://schemas.microsoft.com/office/powerpoint/2010/main" val="3634807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quarter" idx="1"/>
          </p:nvPr>
        </p:nvSpPr>
        <p:spPr>
          <a:xfrm>
            <a:off x="457200" y="714276"/>
            <a:ext cx="8229600" cy="4853136"/>
          </a:xfrm>
        </p:spPr>
        <p:txBody>
          <a:bodyPr>
            <a:noAutofit/>
          </a:bodyPr>
          <a:lstStyle/>
          <a:p>
            <a:pPr marL="0" indent="0">
              <a:buNone/>
            </a:pPr>
            <a:r>
              <a:rPr lang="sl-SI" sz="2000" b="1">
                <a:solidFill>
                  <a:srgbClr val="FF0000"/>
                </a:solidFill>
              </a:rPr>
              <a:t>2. Zakon o elektronskem poslovanju na trgu ZEPT - (6. člen)</a:t>
            </a:r>
          </a:p>
          <a:p>
            <a:r>
              <a:rPr lang="sl-SI" sz="2000" b="1"/>
              <a:t>Tudi </a:t>
            </a:r>
            <a:r>
              <a:rPr lang="sl-SI" sz="2000" b="1" dirty="0"/>
              <a:t>razmerje podjetje – </a:t>
            </a:r>
            <a:r>
              <a:rPr lang="sl-SI" sz="2000" b="1"/>
              <a:t>podjetje </a:t>
            </a:r>
          </a:p>
          <a:p>
            <a:r>
              <a:rPr lang="sl-SI" sz="2000" b="1"/>
              <a:t>ZEPT-B (marec 2015) – ni več potrebno soglasje za trženje podjetje-podjetje</a:t>
            </a:r>
            <a:endParaRPr lang="sl-SI" sz="2000" b="1" dirty="0"/>
          </a:p>
          <a:p>
            <a:pPr marL="0" indent="0">
              <a:buNone/>
            </a:pPr>
            <a:r>
              <a:rPr lang="sl-SI" sz="2000"/>
              <a:t>Ponudniku </a:t>
            </a:r>
            <a:r>
              <a:rPr lang="sl-SI" sz="2000" dirty="0"/>
              <a:t>informacijskih storitev dovoljuje pošiljanje </a:t>
            </a:r>
            <a:r>
              <a:rPr lang="sl-SI" sz="2000"/>
              <a:t>komercialnih sporočil, če:</a:t>
            </a:r>
          </a:p>
          <a:p>
            <a:r>
              <a:rPr lang="pl-PL" sz="2000"/>
              <a:t>je komercialno sporočilo kot tako jasno razpoznavno,</a:t>
            </a:r>
          </a:p>
          <a:p>
            <a:r>
              <a:rPr lang="sl-SI" sz="2000"/>
              <a:t>je nedvoumno navedena fizična ali pravna oseba, v imenu katere je komercialno sporočilo poslano,</a:t>
            </a:r>
          </a:p>
          <a:p>
            <a:r>
              <a:rPr lang="sl-SI" sz="2000"/>
              <a:t>so jasno in nedvoumno navedeni pogoji za sprejem posebnih ponudb, ki so povezane s popusti, premijami in darili, ki morajo biti kot taki nedvoumno označeni, in</a:t>
            </a:r>
          </a:p>
          <a:p>
            <a:r>
              <a:rPr lang="sl-SI" sz="2000"/>
              <a:t>so jasno in nedvoumno ter lahko dostopno navedeni pogoji za sodelovanje v nagradnih tekmovanjih ali igrah na srečo, ki morajo biti kot taki jasno razpoznavni.</a:t>
            </a:r>
          </a:p>
          <a:p>
            <a:pPr marL="0" indent="0">
              <a:buNone/>
            </a:pPr>
            <a:r>
              <a:rPr lang="sl-SI" sz="2000" b="1"/>
              <a:t>Za trženje fizičnim osebam velja ZEKom-1.</a:t>
            </a:r>
          </a:p>
          <a:p>
            <a:r>
              <a:rPr lang="sl-SI" sz="2000"/>
              <a:t>Nadzor:        </a:t>
            </a:r>
            <a:r>
              <a:rPr lang="sl-SI" sz="2000" u="sng" dirty="0">
                <a:hlinkClick r:id="rId2"/>
              </a:rPr>
              <a:t>Tržni inšpektorat RS</a:t>
            </a:r>
            <a:endParaRPr lang="sl-SI" sz="2000" dirty="0"/>
          </a:p>
        </p:txBody>
      </p:sp>
    </p:spTree>
    <p:extLst>
      <p:ext uri="{BB962C8B-B14F-4D97-AF65-F5344CB8AC3E}">
        <p14:creationId xmlns:p14="http://schemas.microsoft.com/office/powerpoint/2010/main" val="2584384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quarter" idx="1"/>
          </p:nvPr>
        </p:nvSpPr>
        <p:spPr>
          <a:xfrm>
            <a:off x="428596" y="896268"/>
            <a:ext cx="8319868" cy="4882864"/>
          </a:xfrm>
          <a:ln>
            <a:noFill/>
          </a:ln>
        </p:spPr>
        <p:txBody>
          <a:bodyPr>
            <a:noAutofit/>
          </a:bodyPr>
          <a:lstStyle/>
          <a:p>
            <a:pPr marL="0" lvl="1" indent="0" algn="just">
              <a:lnSpc>
                <a:spcPct val="120000"/>
              </a:lnSpc>
              <a:buNone/>
              <a:defRPr/>
            </a:pPr>
            <a:r>
              <a:rPr lang="sl-SI" sz="2000" b="1">
                <a:solidFill>
                  <a:srgbClr val="FF0000"/>
                </a:solidFill>
              </a:rPr>
              <a:t>3. Zakon o varstvu osebnih podatkov (ZVOP-1) </a:t>
            </a:r>
          </a:p>
          <a:p>
            <a:pPr marL="342900" lvl="1" indent="-342900" algn="just">
              <a:lnSpc>
                <a:spcPct val="120000"/>
              </a:lnSpc>
              <a:defRPr/>
            </a:pPr>
            <a:r>
              <a:rPr lang="sl-SI" sz="2000"/>
              <a:t>o</a:t>
            </a:r>
            <a:r>
              <a:rPr lang="sl-SI" sz="2000">
                <a:latin typeface="+mj-lt"/>
              </a:rPr>
              <a:t>staja v veljavi </a:t>
            </a:r>
            <a:r>
              <a:rPr lang="sl-SI" sz="2000" b="1" u="sng">
                <a:latin typeface="+mj-lt"/>
              </a:rPr>
              <a:t>za navadno pošto</a:t>
            </a:r>
            <a:r>
              <a:rPr lang="sl-SI" sz="2000" u="sng">
                <a:latin typeface="+mj-lt"/>
              </a:rPr>
              <a:t> </a:t>
            </a:r>
            <a:r>
              <a:rPr lang="sl-SI" sz="2000">
                <a:latin typeface="+mj-lt"/>
              </a:rPr>
              <a:t>– sistem o</a:t>
            </a:r>
            <a:r>
              <a:rPr lang="sl-SI" sz="2000" b="1">
                <a:latin typeface="+mj-lt"/>
              </a:rPr>
              <a:t>pt-out</a:t>
            </a:r>
            <a:r>
              <a:rPr lang="sl-SI" sz="2000">
                <a:latin typeface="+mj-lt"/>
              </a:rPr>
              <a:t>.</a:t>
            </a:r>
          </a:p>
          <a:p>
            <a:pPr marL="342900" lvl="1" indent="-342900" algn="just">
              <a:lnSpc>
                <a:spcPct val="120000"/>
              </a:lnSpc>
              <a:defRPr/>
            </a:pPr>
            <a:r>
              <a:rPr lang="sl-SI" sz="2000" b="1">
                <a:latin typeface="+mj-lt"/>
              </a:rPr>
              <a:t>brez </a:t>
            </a:r>
            <a:r>
              <a:rPr lang="sl-SI" sz="2000" b="1" dirty="0">
                <a:latin typeface="+mj-lt"/>
              </a:rPr>
              <a:t>privolitve </a:t>
            </a:r>
            <a:r>
              <a:rPr lang="sl-SI" sz="2000" dirty="0">
                <a:latin typeface="+mj-lt"/>
              </a:rPr>
              <a:t>posameznika se lahko uporabljajo podatki pridobljeni: </a:t>
            </a:r>
          </a:p>
          <a:p>
            <a:pPr marL="457200" lvl="1" indent="-457200" algn="just">
              <a:lnSpc>
                <a:spcPct val="120000"/>
              </a:lnSpc>
              <a:defRPr/>
            </a:pPr>
            <a:r>
              <a:rPr lang="sl-SI" sz="2000" b="1" dirty="0">
                <a:latin typeface="+mj-lt"/>
              </a:rPr>
              <a:t>iz javno dostopnih virov </a:t>
            </a:r>
            <a:r>
              <a:rPr lang="sl-SI" sz="2000" dirty="0">
                <a:latin typeface="+mj-lt"/>
              </a:rPr>
              <a:t>(</a:t>
            </a:r>
            <a:r>
              <a:rPr lang="sl-SI" sz="2000" i="1" dirty="0">
                <a:latin typeface="+mj-lt"/>
              </a:rPr>
              <a:t>telefonski imenik, svetovni splet, razne javne evidence – tudi tiste, ki so plačljive, a so vendarle dostopne vsakomur, npr. delniške knjige)</a:t>
            </a:r>
            <a:endParaRPr lang="sl-SI" sz="2000" dirty="0">
              <a:latin typeface="+mj-lt"/>
            </a:endParaRPr>
          </a:p>
          <a:p>
            <a:pPr marL="457200" lvl="1" indent="-457200" algn="just">
              <a:lnSpc>
                <a:spcPct val="120000"/>
              </a:lnSpc>
              <a:defRPr/>
            </a:pPr>
            <a:r>
              <a:rPr lang="sl-SI" sz="2000" b="1" dirty="0">
                <a:latin typeface="+mj-lt"/>
              </a:rPr>
              <a:t>ali v okviru zakonitega opravljanja dejavnosti</a:t>
            </a:r>
            <a:r>
              <a:rPr lang="sl-SI" sz="2000" dirty="0">
                <a:latin typeface="+mj-lt"/>
              </a:rPr>
              <a:t>. </a:t>
            </a:r>
          </a:p>
          <a:p>
            <a:pPr marL="0" lvl="1" indent="0" algn="just">
              <a:lnSpc>
                <a:spcPct val="120000"/>
              </a:lnSpc>
              <a:buNone/>
              <a:defRPr/>
            </a:pPr>
            <a:endParaRPr lang="sl-SI" sz="2000" i="1" dirty="0">
              <a:latin typeface="+mj-lt"/>
            </a:endParaRPr>
          </a:p>
          <a:p>
            <a:pPr>
              <a:lnSpc>
                <a:spcPct val="120000"/>
              </a:lnSpc>
            </a:pPr>
            <a:r>
              <a:rPr lang="sl-SI" sz="2000"/>
              <a:t>Posameznika je treba </a:t>
            </a:r>
            <a:r>
              <a:rPr lang="sl-SI" sz="2000" b="1"/>
              <a:t>ob izvajanju </a:t>
            </a:r>
            <a:r>
              <a:rPr lang="sl-SI" sz="2000"/>
              <a:t>neposrednega trženja </a:t>
            </a:r>
            <a:r>
              <a:rPr lang="sl-SI" sz="2000" b="1"/>
              <a:t>obvestiti o njegovih pravicah</a:t>
            </a:r>
            <a:r>
              <a:rPr lang="sl-SI" sz="2000"/>
              <a:t> (da posameznik lahko od upravljavca osebnih podatkov kadarkoli zahteva, da trajno ali začasno preneha uporabljati njegove osebne podatke za namen neposrednega trženja), načinu in stroških odjave ter dolžnostih upravljavca osebnih podatkov.</a:t>
            </a:r>
          </a:p>
          <a:p>
            <a:pPr>
              <a:lnSpc>
                <a:spcPct val="120000"/>
              </a:lnSpc>
            </a:pPr>
            <a:r>
              <a:rPr lang="sl-SI" sz="2000"/>
              <a:t>Nadzor        </a:t>
            </a:r>
            <a:r>
              <a:rPr lang="sl-SI" sz="2000" u="sng">
                <a:hlinkClick r:id="rId2"/>
              </a:rPr>
              <a:t>Informacijski pooblaščenec RS</a:t>
            </a:r>
            <a:endParaRPr lang="sl-SI" sz="2000" u="sng"/>
          </a:p>
          <a:p>
            <a:pPr>
              <a:lnSpc>
                <a:spcPct val="120000"/>
              </a:lnSpc>
            </a:pPr>
            <a:endParaRPr lang="sl-SI" sz="2000"/>
          </a:p>
          <a:p>
            <a:pPr marL="0" lvl="1" indent="0" algn="just">
              <a:lnSpc>
                <a:spcPct val="120000"/>
              </a:lnSpc>
              <a:buNone/>
              <a:defRPr/>
            </a:pPr>
            <a:endParaRPr lang="sl-SI" sz="2000" dirty="0">
              <a:latin typeface="+mj-lt"/>
            </a:endParaRPr>
          </a:p>
          <a:p>
            <a:pPr marL="0" indent="0">
              <a:lnSpc>
                <a:spcPct val="120000"/>
              </a:lnSpc>
              <a:buNone/>
            </a:pPr>
            <a:endParaRPr lang="sl-SI" sz="2000" dirty="0">
              <a:latin typeface="+mj-lt"/>
            </a:endParaRPr>
          </a:p>
          <a:p>
            <a:endParaRPr lang="sl-SI" sz="2000" dirty="0">
              <a:latin typeface="+mj-lt"/>
            </a:endParaRPr>
          </a:p>
        </p:txBody>
      </p:sp>
    </p:spTree>
    <p:extLst>
      <p:ext uri="{BB962C8B-B14F-4D97-AF65-F5344CB8AC3E}">
        <p14:creationId xmlns:p14="http://schemas.microsoft.com/office/powerpoint/2010/main" val="76856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CAD8D541-91D0-4D58-8BF3-6B13736725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500" y="990092"/>
            <a:ext cx="9893300" cy="5398762"/>
          </a:xfrm>
        </p:spPr>
      </p:pic>
      <p:sp>
        <p:nvSpPr>
          <p:cNvPr id="3" name="Pravokotnik: zaokroženi vogali 2">
            <a:extLst>
              <a:ext uri="{FF2B5EF4-FFF2-40B4-BE49-F238E27FC236}">
                <a16:creationId xmlns:a16="http://schemas.microsoft.com/office/drawing/2014/main" id="{4BCBA1B3-5857-4057-9260-E75CF3D4CE84}"/>
              </a:ext>
            </a:extLst>
          </p:cNvPr>
          <p:cNvSpPr/>
          <p:nvPr/>
        </p:nvSpPr>
        <p:spPr>
          <a:xfrm>
            <a:off x="6121400" y="1252200"/>
            <a:ext cx="2895600" cy="1833900"/>
          </a:xfrm>
          <a:prstGeom prst="roundRect">
            <a:avLst/>
          </a:prstGeom>
          <a:solidFill>
            <a:schemeClr val="accent1">
              <a:lumMod val="20000"/>
              <a:lumOff val="80000"/>
              <a:alpha val="3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l-SI"/>
          </a:p>
        </p:txBody>
      </p:sp>
    </p:spTree>
    <p:extLst>
      <p:ext uri="{BB962C8B-B14F-4D97-AF65-F5344CB8AC3E}">
        <p14:creationId xmlns:p14="http://schemas.microsoft.com/office/powerpoint/2010/main" val="900957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številke diapozitiva 2"/>
          <p:cNvSpPr>
            <a:spLocks noGrp="1"/>
          </p:cNvSpPr>
          <p:nvPr>
            <p:ph type="sldNum" sz="quarter" idx="12"/>
          </p:nvPr>
        </p:nvSpPr>
        <p:spPr/>
        <p:txBody>
          <a:bodyPr/>
          <a:lstStyle/>
          <a:p>
            <a:pPr>
              <a:defRPr/>
            </a:pPr>
            <a:fld id="{B564FB3C-5A74-4483-BF5A-B531D7C6DB11}" type="slidenum">
              <a:rPr lang="sl-SI" smtClean="0"/>
              <a:pPr>
                <a:defRPr/>
              </a:pPr>
              <a:t>28</a:t>
            </a:fld>
            <a:endParaRPr lang="sl-SI"/>
          </a:p>
        </p:txBody>
      </p:sp>
      <p:sp>
        <p:nvSpPr>
          <p:cNvPr id="2" name="Pravokotnik 1"/>
          <p:cNvSpPr/>
          <p:nvPr/>
        </p:nvSpPr>
        <p:spPr>
          <a:xfrm>
            <a:off x="251520" y="451230"/>
            <a:ext cx="8568952" cy="5544616"/>
          </a:xfrm>
          <a:prstGeom prst="rect">
            <a:avLst/>
          </a:prstGeom>
        </p:spPr>
        <p:txBody>
          <a:bodyPr wrap="square">
            <a:noAutofit/>
          </a:bodyPr>
          <a:lstStyle/>
          <a:p>
            <a:pPr algn="ctr"/>
            <a:r>
              <a:rPr lang="sl-SI" sz="2900" b="1">
                <a:latin typeface="+mj-lt"/>
                <a:ea typeface="+mj-ea"/>
                <a:cs typeface="+mj-cs"/>
              </a:rPr>
              <a:t>Člen 28 – Obdelovalec</a:t>
            </a:r>
          </a:p>
          <a:p>
            <a:endParaRPr lang="sl-SI" sz="2000">
              <a:latin typeface="+mn-lt"/>
            </a:endParaRPr>
          </a:p>
          <a:p>
            <a:r>
              <a:rPr lang="sl-SI" sz="2000">
                <a:latin typeface="+mn-lt"/>
              </a:rPr>
              <a:t>1. </a:t>
            </a:r>
            <a:r>
              <a:rPr lang="sl-SI" sz="2000" b="1">
                <a:solidFill>
                  <a:srgbClr val="FF0000"/>
                </a:solidFill>
                <a:latin typeface="+mn-lt"/>
              </a:rPr>
              <a:t>Upravljavec</a:t>
            </a:r>
            <a:r>
              <a:rPr lang="sl-SI" sz="2000">
                <a:latin typeface="+mn-lt"/>
              </a:rPr>
              <a:t> lahko najame </a:t>
            </a:r>
            <a:r>
              <a:rPr lang="sl-SI" sz="2000" b="1">
                <a:solidFill>
                  <a:srgbClr val="FF0000"/>
                </a:solidFill>
                <a:latin typeface="+mn-lt"/>
              </a:rPr>
              <a:t>obdelovalce</a:t>
            </a:r>
            <a:r>
              <a:rPr lang="sl-SI" sz="2000">
                <a:latin typeface="+mn-lt"/>
              </a:rPr>
              <a:t>, ki </a:t>
            </a:r>
            <a:r>
              <a:rPr lang="sl-SI" sz="2000" b="1">
                <a:latin typeface="+mn-lt"/>
              </a:rPr>
              <a:t>zagotovijo zadostna jamstva za izvedbo ustreznih tehničnih in organizacijskih ukrepov</a:t>
            </a:r>
            <a:r>
              <a:rPr lang="sl-SI" sz="2000">
                <a:latin typeface="+mn-lt"/>
              </a:rPr>
              <a:t> na tak način, da obdelava izpolnjuje zahteve iz te uredbe in zagotavlja varstvo pravic posameznika.</a:t>
            </a:r>
          </a:p>
          <a:p>
            <a:endParaRPr lang="sl-SI" sz="2000">
              <a:latin typeface="+mn-lt"/>
            </a:endParaRPr>
          </a:p>
          <a:p>
            <a:r>
              <a:rPr lang="sl-SI" sz="2000">
                <a:latin typeface="+mn-lt"/>
              </a:rPr>
              <a:t>2. </a:t>
            </a:r>
            <a:r>
              <a:rPr lang="sl-SI" sz="2000" b="1">
                <a:latin typeface="+mn-lt"/>
              </a:rPr>
              <a:t>Obdelovalec ne zaposli drugega obdelovalca brez predhodnega posebnega ali splošnega pisnega dovoljenja upravljavca</a:t>
            </a:r>
            <a:r>
              <a:rPr lang="sl-SI" sz="2000">
                <a:latin typeface="+mn-lt"/>
              </a:rPr>
              <a:t>. </a:t>
            </a:r>
          </a:p>
          <a:p>
            <a:endParaRPr lang="sl-SI" sz="2000">
              <a:latin typeface="+mn-lt"/>
            </a:endParaRPr>
          </a:p>
          <a:p>
            <a:r>
              <a:rPr lang="sl-SI" sz="2000">
                <a:latin typeface="+mn-lt"/>
              </a:rPr>
              <a:t>V primeru splošnega pisnega dovoljenja </a:t>
            </a:r>
            <a:r>
              <a:rPr lang="sl-SI" sz="2000" b="1" u="sng">
                <a:latin typeface="+mn-lt"/>
              </a:rPr>
              <a:t>obdelovalec upravljavca obvesti </a:t>
            </a:r>
            <a:r>
              <a:rPr lang="sl-SI" sz="2000">
                <a:latin typeface="+mn-lt"/>
              </a:rPr>
              <a:t>o vseh nameravanih spremembah </a:t>
            </a:r>
            <a:r>
              <a:rPr lang="sl-SI" sz="2000" b="1" u="sng">
                <a:latin typeface="+mn-lt"/>
              </a:rPr>
              <a:t>glede zaposlitve dodatnih obdelovalcev </a:t>
            </a:r>
            <a:r>
              <a:rPr lang="sl-SI" sz="2000">
                <a:latin typeface="+mn-lt"/>
              </a:rPr>
              <a:t>ali njihove zamenjave, s čimer se </a:t>
            </a:r>
            <a:r>
              <a:rPr lang="sl-SI" sz="2000" b="1">
                <a:latin typeface="+mn-lt"/>
              </a:rPr>
              <a:t>upravljavcu omogoči, da nasprotuje tem spremembam</a:t>
            </a:r>
            <a:r>
              <a:rPr lang="sl-SI" sz="2000">
                <a:latin typeface="+mn-lt"/>
              </a:rPr>
              <a:t>.</a:t>
            </a:r>
          </a:p>
          <a:p>
            <a:endParaRPr lang="sl-SI" sz="2000">
              <a:latin typeface="+mn-lt"/>
            </a:endParaRPr>
          </a:p>
          <a:p>
            <a:r>
              <a:rPr lang="sl-SI" sz="2000">
                <a:latin typeface="+mn-lt"/>
              </a:rPr>
              <a:t>3. Obdelavo s strani obdelovalca ureja </a:t>
            </a:r>
            <a:r>
              <a:rPr lang="sl-SI" sz="2000" b="1" u="sng">
                <a:latin typeface="+mn-lt"/>
              </a:rPr>
              <a:t>pogodba ali drug pravni akt</a:t>
            </a:r>
            <a:r>
              <a:rPr lang="sl-SI" sz="2000">
                <a:latin typeface="+mn-lt"/>
              </a:rPr>
              <a:t>, ki določa </a:t>
            </a:r>
            <a:r>
              <a:rPr lang="sl-SI" sz="2000" b="1">
                <a:latin typeface="+mn-lt"/>
              </a:rPr>
              <a:t>obveznosti obdelovalca </a:t>
            </a:r>
            <a:r>
              <a:rPr lang="sl-SI" sz="2000">
                <a:latin typeface="+mn-lt"/>
              </a:rPr>
              <a:t>do upravljavca, v katerem so določeni </a:t>
            </a:r>
            <a:r>
              <a:rPr lang="sl-SI" sz="2000" b="1">
                <a:latin typeface="+mn-lt"/>
              </a:rPr>
              <a:t>vsebina in trajanje obdelave</a:t>
            </a:r>
            <a:r>
              <a:rPr lang="sl-SI" sz="2000">
                <a:latin typeface="+mn-lt"/>
              </a:rPr>
              <a:t>, </a:t>
            </a:r>
            <a:r>
              <a:rPr lang="sl-SI" sz="2000" b="1">
                <a:latin typeface="+mn-lt"/>
              </a:rPr>
              <a:t>narava</a:t>
            </a:r>
            <a:r>
              <a:rPr lang="sl-SI" sz="2000">
                <a:latin typeface="+mn-lt"/>
              </a:rPr>
              <a:t> in </a:t>
            </a:r>
            <a:r>
              <a:rPr lang="sl-SI" sz="2000" b="1">
                <a:latin typeface="+mn-lt"/>
              </a:rPr>
              <a:t>namen</a:t>
            </a:r>
            <a:r>
              <a:rPr lang="sl-SI" sz="2000">
                <a:latin typeface="+mn-lt"/>
              </a:rPr>
              <a:t> obdelave, </a:t>
            </a:r>
            <a:r>
              <a:rPr lang="sl-SI" sz="2000" b="1">
                <a:latin typeface="+mn-lt"/>
              </a:rPr>
              <a:t>vrsta OP</a:t>
            </a:r>
            <a:r>
              <a:rPr lang="sl-SI" sz="2000">
                <a:latin typeface="+mn-lt"/>
              </a:rPr>
              <a:t>, </a:t>
            </a:r>
            <a:r>
              <a:rPr lang="sl-SI" sz="2000" b="1">
                <a:latin typeface="+mn-lt"/>
              </a:rPr>
              <a:t>kategorije posameznikov</a:t>
            </a:r>
            <a:r>
              <a:rPr lang="sl-SI" sz="2000">
                <a:latin typeface="+mn-lt"/>
              </a:rPr>
              <a:t>, ter </a:t>
            </a:r>
            <a:r>
              <a:rPr lang="sl-SI" sz="2000" b="1">
                <a:latin typeface="+mn-lt"/>
              </a:rPr>
              <a:t>obveznosti in pravice upravljavca</a:t>
            </a:r>
            <a:r>
              <a:rPr lang="sl-SI" sz="2000">
                <a:latin typeface="+mn-lt"/>
              </a:rPr>
              <a:t>. </a:t>
            </a:r>
          </a:p>
          <a:p>
            <a:endParaRPr lang="sl-SI" sz="2000">
              <a:latin typeface="+mn-lt"/>
            </a:endParaRPr>
          </a:p>
        </p:txBody>
      </p:sp>
    </p:spTree>
    <p:extLst>
      <p:ext uri="{BB962C8B-B14F-4D97-AF65-F5344CB8AC3E}">
        <p14:creationId xmlns:p14="http://schemas.microsoft.com/office/powerpoint/2010/main" val="1435697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številke diapozitiva 2"/>
          <p:cNvSpPr>
            <a:spLocks noGrp="1"/>
          </p:cNvSpPr>
          <p:nvPr>
            <p:ph type="sldNum" sz="quarter" idx="12"/>
          </p:nvPr>
        </p:nvSpPr>
        <p:spPr/>
        <p:txBody>
          <a:bodyPr/>
          <a:lstStyle/>
          <a:p>
            <a:pPr>
              <a:defRPr/>
            </a:pPr>
            <a:fld id="{B564FB3C-5A74-4483-BF5A-B531D7C6DB11}" type="slidenum">
              <a:rPr lang="sl-SI" smtClean="0"/>
              <a:pPr>
                <a:defRPr/>
              </a:pPr>
              <a:t>29</a:t>
            </a:fld>
            <a:endParaRPr lang="sl-SI"/>
          </a:p>
        </p:txBody>
      </p:sp>
      <p:sp>
        <p:nvSpPr>
          <p:cNvPr id="2" name="Pravokotnik 1"/>
          <p:cNvSpPr/>
          <p:nvPr/>
        </p:nvSpPr>
        <p:spPr>
          <a:xfrm>
            <a:off x="251520" y="277906"/>
            <a:ext cx="8568952" cy="6103422"/>
          </a:xfrm>
          <a:prstGeom prst="rect">
            <a:avLst/>
          </a:prstGeom>
        </p:spPr>
        <p:txBody>
          <a:bodyPr wrap="square">
            <a:noAutofit/>
          </a:bodyPr>
          <a:lstStyle/>
          <a:p>
            <a:pPr algn="ctr"/>
            <a:r>
              <a:rPr lang="sl-SI" sz="2900" b="1">
                <a:latin typeface="+mj-lt"/>
                <a:ea typeface="+mj-ea"/>
                <a:cs typeface="+mj-cs"/>
              </a:rPr>
              <a:t>Kaj mora vsebovati pogodba?</a:t>
            </a:r>
          </a:p>
          <a:p>
            <a:endParaRPr lang="sl-SI" sz="2000">
              <a:latin typeface="+mn-lt"/>
            </a:endParaRPr>
          </a:p>
          <a:p>
            <a:r>
              <a:rPr lang="sl-SI" sz="2000" b="1">
                <a:latin typeface="+mn-lt"/>
              </a:rPr>
              <a:t>Pogodba</a:t>
            </a:r>
            <a:r>
              <a:rPr lang="sl-SI" sz="2000">
                <a:latin typeface="+mn-lt"/>
              </a:rPr>
              <a:t> ali </a:t>
            </a:r>
            <a:r>
              <a:rPr lang="sl-SI" sz="2000" b="1">
                <a:latin typeface="+mn-lt"/>
              </a:rPr>
              <a:t>drug pravni akt </a:t>
            </a:r>
            <a:r>
              <a:rPr lang="sl-SI" sz="2000">
                <a:latin typeface="+mn-lt"/>
              </a:rPr>
              <a:t>zlasti </a:t>
            </a:r>
            <a:r>
              <a:rPr lang="sl-SI" sz="2000" b="1">
                <a:latin typeface="+mn-lt"/>
              </a:rPr>
              <a:t>določa, da obdelovalec</a:t>
            </a:r>
            <a:r>
              <a:rPr lang="sl-SI" sz="2000">
                <a:latin typeface="+mn-lt"/>
              </a:rPr>
              <a:t>:</a:t>
            </a:r>
          </a:p>
          <a:p>
            <a:endParaRPr lang="sl-SI" sz="2000">
              <a:latin typeface="+mn-lt"/>
            </a:endParaRPr>
          </a:p>
          <a:p>
            <a:pPr marL="457200" indent="-457200">
              <a:buFont typeface="+mj-lt"/>
              <a:buAutoNum type="alphaLcParenR"/>
            </a:pPr>
            <a:r>
              <a:rPr lang="sl-SI" sz="2000">
                <a:latin typeface="+mn-lt"/>
              </a:rPr>
              <a:t>OP obdeluje </a:t>
            </a:r>
            <a:r>
              <a:rPr lang="sl-SI" sz="2000" b="1">
                <a:latin typeface="+mn-lt"/>
              </a:rPr>
              <a:t>samo po dokumentiranih navodilih upravljavca</a:t>
            </a:r>
            <a:r>
              <a:rPr lang="sl-SI" sz="2000">
                <a:latin typeface="+mn-lt"/>
              </a:rPr>
              <a:t> …</a:t>
            </a:r>
          </a:p>
          <a:p>
            <a:pPr marL="457200" indent="-457200">
              <a:buFont typeface="+mj-lt"/>
              <a:buAutoNum type="alphaLcParenR"/>
            </a:pPr>
            <a:r>
              <a:rPr lang="sl-SI" sz="2000">
                <a:latin typeface="+mn-lt"/>
              </a:rPr>
              <a:t>zagotovi, da so </a:t>
            </a:r>
            <a:r>
              <a:rPr lang="sl-SI" sz="2000" b="1">
                <a:latin typeface="+mn-lt"/>
              </a:rPr>
              <a:t>osebe, ki so pooblaščene za obdelavo OP, zavezane k zaupnosti </a:t>
            </a:r>
            <a:r>
              <a:rPr lang="sl-SI" sz="2000">
                <a:latin typeface="+mn-lt"/>
              </a:rPr>
              <a:t>ali jih k zaupnosti zavezuje ustrezen zakon;</a:t>
            </a:r>
          </a:p>
          <a:p>
            <a:pPr marL="457200" indent="-457200">
              <a:buFont typeface="+mj-lt"/>
              <a:buAutoNum type="alphaLcParenR"/>
            </a:pPr>
            <a:r>
              <a:rPr lang="sl-SI" sz="2000">
                <a:latin typeface="+mn-lt"/>
              </a:rPr>
              <a:t>sprejme vse </a:t>
            </a:r>
            <a:r>
              <a:rPr lang="sl-SI" sz="2000" b="1">
                <a:latin typeface="+mn-lt"/>
              </a:rPr>
              <a:t>ukrepe</a:t>
            </a:r>
            <a:r>
              <a:rPr lang="sl-SI" sz="2000">
                <a:latin typeface="+mn-lt"/>
              </a:rPr>
              <a:t>, potrebne v skladu s členom 32 (varnost);</a:t>
            </a:r>
          </a:p>
          <a:p>
            <a:pPr marL="457200" indent="-457200">
              <a:buFont typeface="+mj-lt"/>
              <a:buAutoNum type="alphaLcParenR"/>
            </a:pPr>
            <a:r>
              <a:rPr lang="sl-SI" sz="2000">
                <a:latin typeface="+mn-lt"/>
              </a:rPr>
              <a:t>spoštuje pogoje </a:t>
            </a:r>
            <a:r>
              <a:rPr lang="sl-SI" sz="2000" b="1">
                <a:latin typeface="+mn-lt"/>
              </a:rPr>
              <a:t>zaposlitev drugega obdelovalca</a:t>
            </a:r>
            <a:r>
              <a:rPr lang="sl-SI" sz="2000">
                <a:latin typeface="+mn-lt"/>
              </a:rPr>
              <a:t>;</a:t>
            </a:r>
          </a:p>
          <a:p>
            <a:pPr marL="457200" indent="-457200">
              <a:buFont typeface="+mj-lt"/>
              <a:buAutoNum type="alphaLcParenR"/>
            </a:pPr>
            <a:r>
              <a:rPr lang="sl-SI" sz="2000">
                <a:latin typeface="+mn-lt"/>
              </a:rPr>
              <a:t>ob upoštevanju narave obdelave pomaga</a:t>
            </a:r>
            <a:r>
              <a:rPr lang="sl-SI" sz="2000" b="1">
                <a:latin typeface="+mn-lt"/>
              </a:rPr>
              <a:t> upravljavcu z ustreznimi tehničnimi in organizacijskimi ukrepi</a:t>
            </a:r>
            <a:r>
              <a:rPr lang="sl-SI" sz="2000">
                <a:latin typeface="+mn-lt"/>
              </a:rPr>
              <a:t> pri izpolnjevanju njegovih obveznosti glede pravic posameznika,</a:t>
            </a:r>
          </a:p>
          <a:p>
            <a:pPr marL="457200" indent="-457200">
              <a:buFont typeface="+mj-lt"/>
              <a:buAutoNum type="alphaLcParenR"/>
            </a:pPr>
            <a:r>
              <a:rPr lang="sl-SI" sz="2000" b="1">
                <a:latin typeface="+mn-lt"/>
              </a:rPr>
              <a:t>upravljavcu pomaga pri izpolnjevanju obveznosti </a:t>
            </a:r>
            <a:r>
              <a:rPr lang="sl-SI" sz="2000">
                <a:latin typeface="+mn-lt"/>
              </a:rPr>
              <a:t>iz členov 32 do 36;</a:t>
            </a:r>
          </a:p>
          <a:p>
            <a:pPr marL="457200" indent="-457200">
              <a:buFont typeface="+mj-lt"/>
              <a:buAutoNum type="alphaLcParenR"/>
            </a:pPr>
            <a:r>
              <a:rPr lang="sl-SI" sz="2000">
                <a:latin typeface="+mn-lt"/>
              </a:rPr>
              <a:t>v skladu z odločitvijo upravljavca</a:t>
            </a:r>
            <a:r>
              <a:rPr lang="sl-SI" sz="2000" b="1">
                <a:latin typeface="+mn-lt"/>
              </a:rPr>
              <a:t> izbriše ali vrne vse OP upravljavcu </a:t>
            </a:r>
            <a:r>
              <a:rPr lang="sl-SI" sz="2000">
                <a:latin typeface="+mn-lt"/>
              </a:rPr>
              <a:t>po zaključku storitev v zvezi z obdelavo ter </a:t>
            </a:r>
            <a:r>
              <a:rPr lang="sl-SI" sz="2000" b="1">
                <a:latin typeface="+mn-lt"/>
              </a:rPr>
              <a:t>uniči obstoječe kopije</a:t>
            </a:r>
            <a:r>
              <a:rPr lang="sl-SI" sz="2000">
                <a:latin typeface="+mn-lt"/>
              </a:rPr>
              <a:t>, razen če zakonodaja predpisuje shranjevanje OP.</a:t>
            </a:r>
          </a:p>
          <a:p>
            <a:pPr marL="457200" indent="-457200">
              <a:buFont typeface="+mj-lt"/>
              <a:buAutoNum type="alphaLcParenR"/>
            </a:pPr>
            <a:r>
              <a:rPr lang="sl-SI" sz="2000"/>
              <a:t>da </a:t>
            </a:r>
            <a:r>
              <a:rPr lang="sl-SI" sz="2000" b="1"/>
              <a:t>upravljavcu na voljo vse informacije</a:t>
            </a:r>
            <a:r>
              <a:rPr lang="sl-SI" sz="2000"/>
              <a:t>, potrebne za dokazovanje izpolnjevanja obveznosti iz tega člena, ter upravljavcu ali drugemu revizorju, ki ga pooblasti upravljavec, </a:t>
            </a:r>
            <a:r>
              <a:rPr lang="sl-SI" sz="2000" b="1"/>
              <a:t>omogoči izvajanje revizij, tudi pregledov</a:t>
            </a:r>
            <a:r>
              <a:rPr lang="sl-SI" sz="2000"/>
              <a:t>, in pri njih sodeluje. </a:t>
            </a:r>
          </a:p>
          <a:p>
            <a:pPr marL="457200" indent="-457200">
              <a:buFont typeface="+mj-lt"/>
              <a:buAutoNum type="alphaLcParenR"/>
            </a:pPr>
            <a:endParaRPr lang="sl-SI">
              <a:latin typeface="+mn-lt"/>
            </a:endParaRPr>
          </a:p>
          <a:p>
            <a:pPr marL="457200" indent="-457200">
              <a:buAutoNum type="alphaLcParenR"/>
            </a:pPr>
            <a:endParaRPr lang="sl-SI" sz="2000">
              <a:latin typeface="+mn-lt"/>
            </a:endParaRPr>
          </a:p>
          <a:p>
            <a:endParaRPr lang="sl-SI" sz="2000">
              <a:latin typeface="+mn-lt"/>
            </a:endParaRPr>
          </a:p>
        </p:txBody>
      </p:sp>
      <p:pic>
        <p:nvPicPr>
          <p:cNvPr id="4" name="Slika 3">
            <a:extLst>
              <a:ext uri="{FF2B5EF4-FFF2-40B4-BE49-F238E27FC236}">
                <a16:creationId xmlns:a16="http://schemas.microsoft.com/office/drawing/2014/main" id="{F9A9ACF8-DC5E-4DC9-A0C4-AE4D9AA55179}"/>
              </a:ext>
            </a:extLst>
          </p:cNvPr>
          <p:cNvPicPr>
            <a:picLocks noChangeAspect="1"/>
          </p:cNvPicPr>
          <p:nvPr/>
        </p:nvPicPr>
        <p:blipFill>
          <a:blip r:embed="rId2"/>
          <a:stretch>
            <a:fillRect/>
          </a:stretch>
        </p:blipFill>
        <p:spPr>
          <a:xfrm>
            <a:off x="7553971" y="136524"/>
            <a:ext cx="1496740" cy="994263"/>
          </a:xfrm>
          <a:prstGeom prst="rect">
            <a:avLst/>
          </a:prstGeom>
        </p:spPr>
      </p:pic>
    </p:spTree>
    <p:extLst>
      <p:ext uri="{BB962C8B-B14F-4D97-AF65-F5344CB8AC3E}">
        <p14:creationId xmlns:p14="http://schemas.microsoft.com/office/powerpoint/2010/main" val="365163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179512" y="1268760"/>
            <a:ext cx="8229600" cy="4537075"/>
          </a:xfrm>
        </p:spPr>
        <p:txBody>
          <a:bodyPr>
            <a:normAutofit fontScale="92500" lnSpcReduction="20000"/>
          </a:bodyPr>
          <a:lstStyle/>
          <a:p>
            <a:pPr marL="342900" algn="just" eaLnBrk="1" hangingPunct="1">
              <a:lnSpc>
                <a:spcPct val="90000"/>
              </a:lnSpc>
              <a:defRPr/>
            </a:pPr>
            <a:r>
              <a:rPr lang="sl-SI" sz="2400"/>
              <a:t>telefonska številka</a:t>
            </a:r>
          </a:p>
          <a:p>
            <a:pPr marL="671512" lvl="1" algn="just" eaLnBrk="1" hangingPunct="1">
              <a:lnSpc>
                <a:spcPct val="90000"/>
              </a:lnSpc>
              <a:defRPr/>
            </a:pPr>
            <a:r>
              <a:rPr lang="sl-SI" sz="2000"/>
              <a:t>centrale?</a:t>
            </a:r>
          </a:p>
          <a:p>
            <a:pPr marL="671512" lvl="1" algn="just" eaLnBrk="1" hangingPunct="1">
              <a:lnSpc>
                <a:spcPct val="90000"/>
              </a:lnSpc>
              <a:defRPr/>
            </a:pPr>
            <a:r>
              <a:rPr lang="sl-SI" sz="2000"/>
              <a:t>mobilna tel. številka?</a:t>
            </a:r>
          </a:p>
          <a:p>
            <a:pPr marL="671512" lvl="1" algn="just" eaLnBrk="1" hangingPunct="1">
              <a:lnSpc>
                <a:spcPct val="90000"/>
              </a:lnSpc>
              <a:defRPr/>
            </a:pPr>
            <a:r>
              <a:rPr lang="sl-SI" sz="2000"/>
              <a:t>samo številka, brez imena/priimka…?</a:t>
            </a:r>
          </a:p>
          <a:p>
            <a:pPr marL="342900" eaLnBrk="1" hangingPunct="1">
              <a:lnSpc>
                <a:spcPct val="90000"/>
              </a:lnSpc>
              <a:defRPr/>
            </a:pPr>
            <a:r>
              <a:rPr lang="sl-SI" sz="2400"/>
              <a:t>EMŠO, davčna, številka zdravstvenega</a:t>
            </a:r>
            <a:br>
              <a:rPr lang="sl-SI" sz="2400"/>
            </a:br>
            <a:r>
              <a:rPr lang="sl-SI" sz="2400"/>
              <a:t>zavarovanja</a:t>
            </a:r>
          </a:p>
          <a:p>
            <a:pPr marL="342900" algn="just" eaLnBrk="1" hangingPunct="1">
              <a:lnSpc>
                <a:spcPct val="90000"/>
              </a:lnSpc>
              <a:defRPr/>
            </a:pPr>
            <a:r>
              <a:rPr lang="sl-SI" sz="2400"/>
              <a:t>IP naslov</a:t>
            </a:r>
          </a:p>
          <a:p>
            <a:pPr marL="671512" lvl="1" algn="just" eaLnBrk="1" hangingPunct="1">
              <a:lnSpc>
                <a:spcPct val="90000"/>
              </a:lnSpc>
              <a:defRPr/>
            </a:pPr>
            <a:r>
              <a:rPr lang="sl-SI" sz="2000"/>
              <a:t>računalnika v spletni kavarni?</a:t>
            </a:r>
          </a:p>
          <a:p>
            <a:pPr marL="671512" lvl="1" algn="just" eaLnBrk="1" hangingPunct="1">
              <a:lnSpc>
                <a:spcPct val="90000"/>
              </a:lnSpc>
              <a:defRPr/>
            </a:pPr>
            <a:r>
              <a:rPr lang="sl-SI" sz="2000"/>
              <a:t>vaše tablice?</a:t>
            </a:r>
          </a:p>
          <a:p>
            <a:pPr marL="342900" algn="just" eaLnBrk="1" hangingPunct="1">
              <a:lnSpc>
                <a:spcPct val="90000"/>
              </a:lnSpc>
              <a:defRPr/>
            </a:pPr>
            <a:r>
              <a:rPr lang="sl-SI" sz="2400"/>
              <a:t>psevdonimi</a:t>
            </a:r>
          </a:p>
          <a:p>
            <a:pPr marL="342900" algn="just" eaLnBrk="1" hangingPunct="1">
              <a:lnSpc>
                <a:spcPct val="90000"/>
              </a:lnSpc>
              <a:defRPr/>
            </a:pPr>
            <a:r>
              <a:rPr lang="sl-SI" sz="2400"/>
              <a:t>podatki o nakupih, preferencah, statusih</a:t>
            </a:r>
          </a:p>
          <a:p>
            <a:pPr marL="342900" algn="just" eaLnBrk="1" hangingPunct="1">
              <a:lnSpc>
                <a:spcPct val="90000"/>
              </a:lnSpc>
              <a:defRPr/>
            </a:pPr>
            <a:r>
              <a:rPr lang="sl-SI" sz="2400"/>
              <a:t>barva las?</a:t>
            </a:r>
          </a:p>
          <a:p>
            <a:pPr marL="342900" algn="just" eaLnBrk="1" hangingPunct="1">
              <a:lnSpc>
                <a:spcPct val="90000"/>
              </a:lnSpc>
              <a:defRPr/>
            </a:pPr>
            <a:r>
              <a:rPr lang="sl-SI" sz="2400"/>
              <a:t>marjetica75@gmail.com</a:t>
            </a:r>
          </a:p>
          <a:p>
            <a:pPr marL="342900" algn="just" eaLnBrk="1" hangingPunct="1">
              <a:lnSpc>
                <a:spcPct val="90000"/>
              </a:lnSpc>
              <a:defRPr/>
            </a:pPr>
            <a:r>
              <a:rPr lang="sl-SI" sz="2400"/>
              <a:t>prstni odtis</a:t>
            </a:r>
          </a:p>
          <a:p>
            <a:pPr marL="671512" lvl="1" algn="just" eaLnBrk="1" hangingPunct="1">
              <a:lnSpc>
                <a:spcPct val="90000"/>
              </a:lnSpc>
              <a:defRPr/>
            </a:pPr>
            <a:r>
              <a:rPr lang="sl-SI" sz="2000"/>
              <a:t>matematična pretvorba vašega prstnega odtisa: 8271sk3h123khf8 ?</a:t>
            </a:r>
          </a:p>
          <a:p>
            <a:pPr marL="0" indent="0" algn="just" eaLnBrk="1" hangingPunct="1">
              <a:lnSpc>
                <a:spcPct val="90000"/>
              </a:lnSpc>
              <a:buFontTx/>
              <a:buNone/>
              <a:defRPr/>
            </a:pPr>
            <a:endParaRPr lang="sl-SI" sz="2400"/>
          </a:p>
          <a:p>
            <a:pPr marL="0" indent="0" algn="just" eaLnBrk="1" hangingPunct="1">
              <a:lnSpc>
                <a:spcPct val="90000"/>
              </a:lnSpc>
              <a:buFontTx/>
              <a:buNone/>
              <a:defRPr/>
            </a:pPr>
            <a:endParaRPr lang="sl-SI" sz="2400"/>
          </a:p>
          <a:p>
            <a:pPr marL="0" indent="0" eaLnBrk="1" hangingPunct="1">
              <a:lnSpc>
                <a:spcPct val="90000"/>
              </a:lnSpc>
              <a:defRPr/>
            </a:pPr>
            <a:endParaRPr lang="sl-SI" sz="2800"/>
          </a:p>
        </p:txBody>
      </p:sp>
      <p:sp>
        <p:nvSpPr>
          <p:cNvPr id="9219" name="Rectangle 2"/>
          <p:cNvSpPr>
            <a:spLocks noGrp="1" noChangeArrowheads="1"/>
          </p:cNvSpPr>
          <p:nvPr>
            <p:ph type="title"/>
          </p:nvPr>
        </p:nvSpPr>
        <p:spPr>
          <a:xfrm>
            <a:off x="485775" y="285750"/>
            <a:ext cx="8229600" cy="1143000"/>
          </a:xfrm>
        </p:spPr>
        <p:txBody>
          <a:bodyPr>
            <a:normAutofit/>
          </a:bodyPr>
          <a:lstStyle/>
          <a:p>
            <a:pPr>
              <a:defRPr/>
            </a:pPr>
            <a:r>
              <a:rPr lang="sl-SI" sz="3200" b="1"/>
              <a:t>Primeri – kaj so/niso OP?</a:t>
            </a:r>
          </a:p>
        </p:txBody>
      </p:sp>
      <p:pic>
        <p:nvPicPr>
          <p:cNvPr id="2050" name="Picture 2" descr="C:\Users\atomsic\Pictures\funny\ZVOP_ZDIJZ related\Big_data_cartoon_t_gregorius.jpg"/>
          <p:cNvPicPr>
            <a:picLocks noChangeAspect="1" noChangeArrowheads="1"/>
          </p:cNvPicPr>
          <p:nvPr/>
        </p:nvPicPr>
        <p:blipFill rotWithShape="1">
          <a:blip r:embed="rId2">
            <a:extLst>
              <a:ext uri="{28A0092B-C50C-407E-A947-70E740481C1C}">
                <a14:useLocalDpi xmlns:a14="http://schemas.microsoft.com/office/drawing/2010/main" val="0"/>
              </a:ext>
            </a:extLst>
          </a:blip>
          <a:srcRect r="9248"/>
          <a:stretch/>
        </p:blipFill>
        <p:spPr bwMode="auto">
          <a:xfrm>
            <a:off x="5567858" y="1052165"/>
            <a:ext cx="3396630" cy="413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236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E14F0004-FD81-4272-A2A1-B2BD0BB24165}"/>
              </a:ext>
            </a:extLst>
          </p:cNvPr>
          <p:cNvSpPr>
            <a:spLocks noGrp="1"/>
          </p:cNvSpPr>
          <p:nvPr>
            <p:ph idx="1"/>
          </p:nvPr>
        </p:nvSpPr>
        <p:spPr>
          <a:xfrm>
            <a:off x="177800" y="1052736"/>
            <a:ext cx="8724900" cy="5668739"/>
          </a:xfrm>
        </p:spPr>
        <p:txBody>
          <a:bodyPr>
            <a:normAutofit fontScale="92500" lnSpcReduction="20000"/>
          </a:bodyPr>
          <a:lstStyle/>
          <a:p>
            <a:pPr lvl="0"/>
            <a:r>
              <a:rPr lang="sl-SI" sz="2000" b="1"/>
              <a:t>Prilagodite pogodbe z vašimi obdelovalci</a:t>
            </a:r>
            <a:r>
              <a:rPr lang="sl-SI" sz="2000"/>
              <a:t> – pripravite člene, ki ustrezno predpisujejo zgoraj navedene zahteve GDPR. Namesto novih pogodb lahko sklenete tudi ustrezne (pisne) anekse z vašimi obdelovalci.</a:t>
            </a:r>
          </a:p>
          <a:p>
            <a:pPr lvl="0"/>
            <a:r>
              <a:rPr lang="sl-SI" sz="2000"/>
              <a:t>Ne pozabite voditi </a:t>
            </a:r>
            <a:r>
              <a:rPr lang="sl-SI" sz="2000" b="1" u="sng"/>
              <a:t>ažuren seznam vseh vaših pogodbenih obdelovalcev</a:t>
            </a:r>
            <a:r>
              <a:rPr lang="sl-SI" sz="2000" u="sng"/>
              <a:t> </a:t>
            </a:r>
            <a:r>
              <a:rPr lang="sl-SI" sz="2000"/>
              <a:t>– določite, čigava odgovornost je skrbeti za ta seznam. Seznam naj vključuje vsa zunanja podjetja ali organizacije, ki delajo za vas in ki pridejo (lahko) v stik z vašimi osebnimi podatki. Klasično so to vzdrževalci IT sistemov, omrežij in storitev, ponudniki storitev klicnih centrov, kuvertiranja, hrambe podatkov, uničenja podatkov, arhiviranja podatkov, zunanje varnostne službe in izvajalci videonadzora, detektivi itd.</a:t>
            </a:r>
          </a:p>
          <a:p>
            <a:pPr lvl="0"/>
            <a:r>
              <a:rPr lang="sl-SI" sz="2000" b="1"/>
              <a:t>Odgovornost za skladnost je primarno na upravljavcu osebnih podatkov</a:t>
            </a:r>
            <a:r>
              <a:rPr lang="sl-SI" sz="2000"/>
              <a:t>, vendar si  - četudi ste obdelovalec in ne upravljavec – ne želite nezadovoljnih in neozaveščenih naročnikov – če bolje poznate GDPR kot oni, jih opozorite na dolžnosti glede pogodbene obdelave.</a:t>
            </a:r>
          </a:p>
          <a:p>
            <a:pPr lvl="0"/>
            <a:r>
              <a:rPr lang="sl-SI" sz="2000" b="1"/>
              <a:t>Če obdelovalec ne želi sprejeti vaših pogojev glede ravnanja z osebnimi podatki, previdno premislite, ali se boste odločili za uporabo njegovih storitev </a:t>
            </a:r>
            <a:r>
              <a:rPr lang="sl-SI" sz="2000"/>
              <a:t>– za morebitne kršitve boste lahko tudi vi odgovorni, saj ste se sami odločili zanj. Z ustreznimi določili v pogodbah se lahko (precej) ogradite od odgovornosti za slabo ravnanje s podatki.</a:t>
            </a:r>
          </a:p>
          <a:p>
            <a:pPr lvl="0"/>
            <a:r>
              <a:rPr lang="sl-SI" sz="2000"/>
              <a:t>V pomoč: </a:t>
            </a:r>
            <a:r>
              <a:rPr lang="sl-SI" sz="2000" b="1"/>
              <a:t>Smernice o pogodbeni obdelavi: </a:t>
            </a:r>
            <a:r>
              <a:rPr lang="sl-SI" sz="2000" b="1">
                <a:hlinkClick r:id="rId2"/>
              </a:rPr>
              <a:t>https://www.ip-rs.si/fileadmin/user_upload/Pdf/smernice/Smernice_o_pogodbeni_obdelavi_web.pdf</a:t>
            </a:r>
            <a:endParaRPr lang="sl-SI" sz="2000" b="1"/>
          </a:p>
          <a:p>
            <a:pPr lvl="0"/>
            <a:endParaRPr lang="sl-SI" sz="2000" b="1"/>
          </a:p>
        </p:txBody>
      </p:sp>
      <p:sp>
        <p:nvSpPr>
          <p:cNvPr id="4" name="Označba mesta številke diapozitiva 3">
            <a:extLst>
              <a:ext uri="{FF2B5EF4-FFF2-40B4-BE49-F238E27FC236}">
                <a16:creationId xmlns:a16="http://schemas.microsoft.com/office/drawing/2014/main" id="{B92B7616-1370-477A-8982-9528517E3689}"/>
              </a:ext>
            </a:extLst>
          </p:cNvPr>
          <p:cNvSpPr>
            <a:spLocks noGrp="1"/>
          </p:cNvSpPr>
          <p:nvPr>
            <p:ph type="sldNum" sz="quarter" idx="12"/>
          </p:nvPr>
        </p:nvSpPr>
        <p:spPr/>
        <p:txBody>
          <a:bodyPr/>
          <a:lstStyle/>
          <a:p>
            <a:pPr>
              <a:defRPr/>
            </a:pPr>
            <a:fld id="{B564FB3C-5A74-4483-BF5A-B531D7C6DB11}" type="slidenum">
              <a:rPr lang="sl-SI" smtClean="0"/>
              <a:pPr>
                <a:defRPr/>
              </a:pPr>
              <a:t>30</a:t>
            </a:fld>
            <a:endParaRPr lang="sl-SI"/>
          </a:p>
        </p:txBody>
      </p:sp>
    </p:spTree>
    <p:extLst>
      <p:ext uri="{BB962C8B-B14F-4D97-AF65-F5344CB8AC3E}">
        <p14:creationId xmlns:p14="http://schemas.microsoft.com/office/powerpoint/2010/main" val="321110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E14F0004-FD81-4272-A2A1-B2BD0BB24165}"/>
              </a:ext>
            </a:extLst>
          </p:cNvPr>
          <p:cNvSpPr>
            <a:spLocks noGrp="1"/>
          </p:cNvSpPr>
          <p:nvPr>
            <p:ph idx="1"/>
          </p:nvPr>
        </p:nvSpPr>
        <p:spPr>
          <a:xfrm>
            <a:off x="368300" y="1052736"/>
            <a:ext cx="8597900" cy="5668739"/>
          </a:xfrm>
        </p:spPr>
        <p:txBody>
          <a:bodyPr>
            <a:normAutofit/>
          </a:bodyPr>
          <a:lstStyle/>
          <a:p>
            <a:pPr lvl="0"/>
            <a:r>
              <a:rPr lang="sl-SI" sz="2000"/>
              <a:t>Za kršitve bosta verjetno lahko kaznovana tudi oba ali pa samo upravljavec in samo pogodbeni obdelovalec – odvisno od konkretnih okoliščin primera. Neustrezna pogodba je prav gotovo odgovornost upravljavca.</a:t>
            </a:r>
          </a:p>
          <a:p>
            <a:pPr lvl="0"/>
            <a:r>
              <a:rPr lang="sl-SI" sz="2000"/>
              <a:t>Za obdelovalce je </a:t>
            </a:r>
            <a:r>
              <a:rPr lang="sl-SI" sz="2000" b="1"/>
              <a:t>pravna podlaga za obdelavo osebnih podatkov, ki jih obdeluje za naročnika, pogodba z upravljavcem</a:t>
            </a:r>
            <a:r>
              <a:rPr lang="sl-SI" sz="2000"/>
              <a:t> -  brez ustrezne pogodbe lahko osebne podatke obdeluje nezakonito, prav tako velja podobno, ko je pogodbe konec. Ko se pogodba izteče, bi moral podatke vrniti upravljavcu in uničiti morebitne kopije podatkov.</a:t>
            </a:r>
          </a:p>
          <a:p>
            <a:pPr lvl="0"/>
            <a:r>
              <a:rPr lang="sl-SI" sz="2000"/>
              <a:t>Če obdelovalec začne uporabljati osebne podatke, ki »pripadajo« naročniku, </a:t>
            </a:r>
            <a:r>
              <a:rPr lang="sl-SI" sz="2000" b="1"/>
              <a:t>za lastne namene</a:t>
            </a:r>
            <a:r>
              <a:rPr lang="sl-SI" sz="2000"/>
              <a:t>, se šteje za upravljavca, torej bi moral izpolniti vse relevantne zahteve GDPR, začenši s pravno podlago.</a:t>
            </a:r>
          </a:p>
          <a:p>
            <a:pPr lvl="0"/>
            <a:r>
              <a:rPr lang="sl-SI" sz="2000"/>
              <a:t>Nadzorni organi bodo predpisali </a:t>
            </a:r>
            <a:r>
              <a:rPr lang="sl-SI" sz="2000" b="1"/>
              <a:t>vzorce pogodb</a:t>
            </a:r>
            <a:r>
              <a:rPr lang="sl-SI" sz="2000"/>
              <a:t> (8. odstavek 28. člena GDPR), ki vam lahko pomagajo, če nimate pravnih služb.</a:t>
            </a:r>
          </a:p>
          <a:p>
            <a:pPr lvl="0"/>
            <a:r>
              <a:rPr lang="sl-SI" sz="2000"/>
              <a:t>Posameznika ni treba obveščati, katere pogodbene obdelovalce uporabljate, niti ne potrebujete za to njihovega soglasja. </a:t>
            </a:r>
          </a:p>
        </p:txBody>
      </p:sp>
      <p:sp>
        <p:nvSpPr>
          <p:cNvPr id="4" name="Označba mesta številke diapozitiva 3">
            <a:extLst>
              <a:ext uri="{FF2B5EF4-FFF2-40B4-BE49-F238E27FC236}">
                <a16:creationId xmlns:a16="http://schemas.microsoft.com/office/drawing/2014/main" id="{B92B7616-1370-477A-8982-9528517E3689}"/>
              </a:ext>
            </a:extLst>
          </p:cNvPr>
          <p:cNvSpPr>
            <a:spLocks noGrp="1"/>
          </p:cNvSpPr>
          <p:nvPr>
            <p:ph type="sldNum" sz="quarter" idx="12"/>
          </p:nvPr>
        </p:nvSpPr>
        <p:spPr/>
        <p:txBody>
          <a:bodyPr/>
          <a:lstStyle/>
          <a:p>
            <a:pPr>
              <a:defRPr/>
            </a:pPr>
            <a:fld id="{B564FB3C-5A74-4483-BF5A-B531D7C6DB11}" type="slidenum">
              <a:rPr lang="sl-SI" smtClean="0"/>
              <a:pPr>
                <a:defRPr/>
              </a:pPr>
              <a:t>31</a:t>
            </a:fld>
            <a:endParaRPr lang="sl-SI"/>
          </a:p>
        </p:txBody>
      </p:sp>
    </p:spTree>
    <p:extLst>
      <p:ext uri="{BB962C8B-B14F-4D97-AF65-F5344CB8AC3E}">
        <p14:creationId xmlns:p14="http://schemas.microsoft.com/office/powerpoint/2010/main" val="319945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številke diapozitiva 2"/>
          <p:cNvSpPr>
            <a:spLocks noGrp="1"/>
          </p:cNvSpPr>
          <p:nvPr>
            <p:ph type="sldNum" sz="quarter" idx="12"/>
          </p:nvPr>
        </p:nvSpPr>
        <p:spPr/>
        <p:txBody>
          <a:bodyPr/>
          <a:lstStyle/>
          <a:p>
            <a:pPr>
              <a:defRPr/>
            </a:pPr>
            <a:fld id="{B564FB3C-5A74-4483-BF5A-B531D7C6DB11}" type="slidenum">
              <a:rPr lang="sl-SI" smtClean="0"/>
              <a:pPr>
                <a:defRPr/>
              </a:pPr>
              <a:t>32</a:t>
            </a:fld>
            <a:endParaRPr lang="sl-SI"/>
          </a:p>
        </p:txBody>
      </p:sp>
      <p:sp>
        <p:nvSpPr>
          <p:cNvPr id="2" name="Pravokotnik 1"/>
          <p:cNvSpPr/>
          <p:nvPr/>
        </p:nvSpPr>
        <p:spPr>
          <a:xfrm>
            <a:off x="299241" y="611907"/>
            <a:ext cx="8712968" cy="5184576"/>
          </a:xfrm>
          <a:prstGeom prst="rect">
            <a:avLst/>
          </a:prstGeom>
        </p:spPr>
        <p:txBody>
          <a:bodyPr wrap="square">
            <a:noAutofit/>
          </a:bodyPr>
          <a:lstStyle/>
          <a:p>
            <a:pPr algn="ctr"/>
            <a:r>
              <a:rPr lang="sv-SE" sz="2900" b="1">
                <a:latin typeface="+mj-lt"/>
                <a:ea typeface="+mj-ea"/>
                <a:cs typeface="+mj-cs"/>
              </a:rPr>
              <a:t>Prenos </a:t>
            </a:r>
            <a:r>
              <a:rPr lang="sl-SI" sz="2900" b="1">
                <a:latin typeface="+mj-lt"/>
                <a:ea typeface="+mj-ea"/>
                <a:cs typeface="+mj-cs"/>
              </a:rPr>
              <a:t>OP</a:t>
            </a:r>
            <a:r>
              <a:rPr lang="sv-SE" sz="2900" b="1">
                <a:latin typeface="+mj-lt"/>
                <a:ea typeface="+mj-ea"/>
                <a:cs typeface="+mj-cs"/>
              </a:rPr>
              <a:t> v tretje države</a:t>
            </a:r>
            <a:r>
              <a:rPr lang="sl-SI" sz="2900" b="1">
                <a:latin typeface="+mj-lt"/>
                <a:ea typeface="+mj-ea"/>
                <a:cs typeface="+mj-cs"/>
              </a:rPr>
              <a:t> </a:t>
            </a:r>
            <a:r>
              <a:rPr lang="sv-SE" sz="2900" b="1">
                <a:latin typeface="+mj-lt"/>
                <a:ea typeface="+mj-ea"/>
                <a:cs typeface="+mj-cs"/>
              </a:rPr>
              <a:t>ali </a:t>
            </a:r>
            <a:r>
              <a:rPr lang="sl-SI" sz="2900" b="1">
                <a:latin typeface="+mj-lt"/>
                <a:ea typeface="+mj-ea"/>
                <a:cs typeface="+mj-cs"/>
              </a:rPr>
              <a:t>mednarodne organizacije (44. člen)</a:t>
            </a:r>
          </a:p>
          <a:p>
            <a:pPr marL="342900" indent="-342900">
              <a:buFont typeface="Arial" panose="020B0604020202020204" pitchFamily="34" charset="0"/>
              <a:buChar char="•"/>
            </a:pPr>
            <a:r>
              <a:rPr lang="sl-SI" sz="2000" b="1">
                <a:latin typeface="+mn-lt"/>
              </a:rPr>
              <a:t>Člen 45 - </a:t>
            </a:r>
            <a:r>
              <a:rPr lang="pl-PL" sz="2000" b="1">
                <a:latin typeface="+mn-lt"/>
              </a:rPr>
              <a:t>Prenosi na podlagi sklepa o ustreznosti („</a:t>
            </a:r>
            <a:r>
              <a:rPr lang="pl-PL" sz="2000" b="1" i="1">
                <a:latin typeface="+mn-lt"/>
              </a:rPr>
              <a:t>adequacy decision</a:t>
            </a:r>
            <a:r>
              <a:rPr lang="pl-PL" sz="2000" b="1">
                <a:latin typeface="+mn-lt"/>
              </a:rPr>
              <a:t>”)</a:t>
            </a:r>
          </a:p>
          <a:p>
            <a:pPr marL="342900" indent="-342900">
              <a:buFont typeface="Arial" panose="020B0604020202020204" pitchFamily="34" charset="0"/>
              <a:buChar char="•"/>
            </a:pPr>
            <a:r>
              <a:rPr lang="sl-SI" sz="2000" b="1">
                <a:latin typeface="+mn-lt"/>
              </a:rPr>
              <a:t>Člen 46 - Prenosi, za katere se uporabljajo ustrezni zaščitni ukrepi</a:t>
            </a:r>
          </a:p>
          <a:p>
            <a:pPr lvl="1"/>
            <a:r>
              <a:rPr lang="sl-SI" sz="2000" b="1">
                <a:latin typeface="+mn-lt"/>
              </a:rPr>
              <a:t>	-&gt; </a:t>
            </a:r>
            <a:r>
              <a:rPr lang="sl-SI" sz="2000" b="1">
                <a:solidFill>
                  <a:srgbClr val="FF0000"/>
                </a:solidFill>
                <a:latin typeface="+mn-lt"/>
              </a:rPr>
              <a:t>standardne pogodbe</a:t>
            </a:r>
          </a:p>
          <a:p>
            <a:pPr marL="342900" indent="-342900">
              <a:buFont typeface="Arial" panose="020B0604020202020204" pitchFamily="34" charset="0"/>
              <a:buChar char="•"/>
            </a:pPr>
            <a:r>
              <a:rPr lang="sl-SI" sz="2000" b="1">
                <a:latin typeface="+mn-lt"/>
              </a:rPr>
              <a:t>Člen 49 - Odstopanja v </a:t>
            </a:r>
            <a:r>
              <a:rPr lang="sl-SI" sz="2000" b="1" u="sng">
                <a:latin typeface="+mn-lt"/>
              </a:rPr>
              <a:t>posebnih, individualnih </a:t>
            </a:r>
            <a:r>
              <a:rPr lang="sl-SI" sz="2000" b="1">
                <a:latin typeface="+mn-lt"/>
              </a:rPr>
              <a:t>primerih</a:t>
            </a:r>
          </a:p>
          <a:p>
            <a:pPr marL="800100" lvl="1" indent="-342900">
              <a:buFont typeface="Arial" panose="020B0604020202020204" pitchFamily="34" charset="0"/>
              <a:buChar char="•"/>
            </a:pPr>
            <a:r>
              <a:rPr lang="sl-SI" sz="2000" b="1"/>
              <a:t>pogodba</a:t>
            </a:r>
          </a:p>
          <a:p>
            <a:pPr marL="800100" lvl="1" indent="-342900">
              <a:buFont typeface="Arial" panose="020B0604020202020204" pitchFamily="34" charset="0"/>
              <a:buChar char="•"/>
            </a:pPr>
            <a:r>
              <a:rPr lang="sl-SI" sz="2000" b="1">
                <a:latin typeface="+mn-lt"/>
              </a:rPr>
              <a:t>privolitev</a:t>
            </a:r>
          </a:p>
          <a:p>
            <a:pPr marL="800100" lvl="1" indent="-342900">
              <a:buFont typeface="Arial" panose="020B0604020202020204" pitchFamily="34" charset="0"/>
              <a:buChar char="•"/>
            </a:pPr>
            <a:endParaRPr lang="sl-SI" sz="2000" b="1"/>
          </a:p>
          <a:p>
            <a:r>
              <a:rPr lang="sl-SI" sz="2000" b="1"/>
              <a:t>V pomoč: </a:t>
            </a:r>
            <a:r>
              <a:rPr lang="sl-SI" sz="2000" b="1">
                <a:solidFill>
                  <a:srgbClr val="FF0000"/>
                </a:solidFill>
              </a:rPr>
              <a:t>INFOGRAFIKA</a:t>
            </a:r>
          </a:p>
          <a:p>
            <a:pPr lvl="1"/>
            <a:r>
              <a:rPr lang="sl-SI" sz="2000" b="1">
                <a:hlinkClick r:id="rId2"/>
              </a:rPr>
              <a:t>https://www.ip-rs.si</a:t>
            </a:r>
            <a:r>
              <a:rPr lang="sl-SI" sz="2000" b="1"/>
              <a:t> -&gt; AKTUALNO</a:t>
            </a:r>
            <a:endParaRPr lang="sl-SI" sz="2000" b="1">
              <a:latin typeface="+mn-lt"/>
            </a:endParaRPr>
          </a:p>
          <a:p>
            <a:endParaRPr lang="sl-SI" sz="2000"/>
          </a:p>
          <a:p>
            <a:endParaRPr lang="sl-SI" sz="2000"/>
          </a:p>
          <a:p>
            <a:endParaRPr lang="sl-SI" sz="2000">
              <a:latin typeface="+mn-lt"/>
            </a:endParaRPr>
          </a:p>
          <a:p>
            <a:endParaRPr lang="sl-SI" sz="2000">
              <a:latin typeface="+mn-lt"/>
            </a:endParaRPr>
          </a:p>
        </p:txBody>
      </p:sp>
      <p:pic>
        <p:nvPicPr>
          <p:cNvPr id="6" name="Slika 5">
            <a:extLst>
              <a:ext uri="{FF2B5EF4-FFF2-40B4-BE49-F238E27FC236}">
                <a16:creationId xmlns:a16="http://schemas.microsoft.com/office/drawing/2014/main" id="{89F6A4B8-30C2-4A37-A358-9FC8BDB3410A}"/>
              </a:ext>
            </a:extLst>
          </p:cNvPr>
          <p:cNvPicPr>
            <a:picLocks noChangeAspect="1"/>
          </p:cNvPicPr>
          <p:nvPr/>
        </p:nvPicPr>
        <p:blipFill>
          <a:blip r:embed="rId3"/>
          <a:stretch>
            <a:fillRect/>
          </a:stretch>
        </p:blipFill>
        <p:spPr>
          <a:xfrm>
            <a:off x="4572000" y="3030723"/>
            <a:ext cx="4308763" cy="30456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4983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BF160518-6809-421A-81DB-C5C0BD563A3B}"/>
              </a:ext>
            </a:extLst>
          </p:cNvPr>
          <p:cNvSpPr>
            <a:spLocks noGrp="1"/>
          </p:cNvSpPr>
          <p:nvPr>
            <p:ph idx="1"/>
          </p:nvPr>
        </p:nvSpPr>
        <p:spPr>
          <a:xfrm>
            <a:off x="628650" y="1052736"/>
            <a:ext cx="7886700" cy="5668739"/>
          </a:xfrm>
        </p:spPr>
        <p:txBody>
          <a:bodyPr>
            <a:normAutofit lnSpcReduction="10000"/>
          </a:bodyPr>
          <a:lstStyle/>
          <a:p>
            <a:pPr lvl="0"/>
            <a:r>
              <a:rPr lang="sl-SI" sz="2000" b="1">
                <a:solidFill>
                  <a:srgbClr val="FF0000"/>
                </a:solidFill>
              </a:rPr>
              <a:t>Preverite, ali slučajno prenašate podatke v tretje države</a:t>
            </a:r>
            <a:r>
              <a:rPr lang="sl-SI" sz="2000"/>
              <a:t>. Če podatkov ne prenašate v tretje države (npr. da ne uporabljate zunanjih izvajalcev iz teh držav in tudi sicer podatkov ne prenašate ali hranite izven meja EU), potem niste dolžni storiti ničesar. Če da, potem preverite pogoje, ki jih določa V. poglavje GDPR (členi 44 do 49), ki so povzeti zgoraj.</a:t>
            </a:r>
          </a:p>
          <a:p>
            <a:pPr lvl="1"/>
            <a:r>
              <a:rPr lang="sl-SI" sz="2000"/>
              <a:t>Za </a:t>
            </a:r>
            <a:r>
              <a:rPr lang="sl-SI" sz="2000" b="1"/>
              <a:t>tretje države</a:t>
            </a:r>
            <a:r>
              <a:rPr lang="sl-SI" sz="2000"/>
              <a:t> se med drugim štejejo tudi Srbija, Črna Gora, Bosna in Hercegovina, Kosovo, Turčija, Rusija, Kitajska in Indija.</a:t>
            </a:r>
          </a:p>
          <a:p>
            <a:pPr lvl="1"/>
            <a:r>
              <a:rPr lang="sl-SI" sz="2000"/>
              <a:t>Oglejte si tudi trenuten </a:t>
            </a:r>
            <a:r>
              <a:rPr lang="sl-SI" sz="2000" u="sng">
                <a:hlinkClick r:id="rId2" tooltip="Opens external link in new window"/>
              </a:rPr>
              <a:t>seznam držav</a:t>
            </a:r>
            <a:r>
              <a:rPr lang="sl-SI" sz="2000"/>
              <a:t>, za katere je Informacijski pooblaščenec ugotovil, da </a:t>
            </a:r>
            <a:r>
              <a:rPr lang="sl-SI" sz="2000" b="1"/>
              <a:t>zagotavljajo ustrezno raven varstva osebnih podatkov</a:t>
            </a:r>
            <a:r>
              <a:rPr lang="sl-SI" sz="2000"/>
              <a:t> (66. člen ZVOP-1)  ter trenuten </a:t>
            </a:r>
            <a:r>
              <a:rPr lang="sl-SI" sz="2000" u="sng">
                <a:hlinkClick r:id="rId3" tooltip="Opens external link in new window"/>
              </a:rPr>
              <a:t>seznam držav</a:t>
            </a:r>
            <a:r>
              <a:rPr lang="sl-SI" sz="2000"/>
              <a:t>, za katere je Evropska komisija ugotovila, da zagotavljajo ustrezno raven varstva osebnih podatkov.</a:t>
            </a:r>
          </a:p>
          <a:p>
            <a:pPr lvl="0"/>
            <a:r>
              <a:rPr lang="sl-SI" sz="2000"/>
              <a:t>Preverite, ali gre mogoče za </a:t>
            </a:r>
            <a:r>
              <a:rPr lang="sl-SI" sz="2000" b="1"/>
              <a:t>posamične prenose</a:t>
            </a:r>
            <a:r>
              <a:rPr lang="sl-SI" sz="2000"/>
              <a:t>, ki so </a:t>
            </a:r>
            <a:r>
              <a:rPr lang="sl-SI" sz="2000" b="1"/>
              <a:t>deležni odstopanj</a:t>
            </a:r>
            <a:r>
              <a:rPr lang="sl-SI" sz="2000"/>
              <a:t>, ki jih določa 49. člen GDPR, npr.:</a:t>
            </a:r>
          </a:p>
          <a:p>
            <a:pPr lvl="1"/>
            <a:r>
              <a:rPr lang="sl-SI" sz="2000"/>
              <a:t>posameznik je izrecno privolil v predlagani prenos</a:t>
            </a:r>
          </a:p>
          <a:p>
            <a:pPr lvl="1"/>
            <a:r>
              <a:rPr lang="sl-SI" sz="2000"/>
              <a:t>prenos je potreben za izvajanje pogodbe med posameznikom in upravljavcem ali za izvajanje predpogodbenih ukrepov, sprejetih na zahtevo posameznika;</a:t>
            </a:r>
          </a:p>
          <a:p>
            <a:pPr lvl="0"/>
            <a:endParaRPr lang="sl-SI" sz="2000"/>
          </a:p>
          <a:p>
            <a:endParaRPr lang="sl-SI"/>
          </a:p>
        </p:txBody>
      </p:sp>
      <p:sp>
        <p:nvSpPr>
          <p:cNvPr id="4" name="Označba mesta številke diapozitiva 3">
            <a:extLst>
              <a:ext uri="{FF2B5EF4-FFF2-40B4-BE49-F238E27FC236}">
                <a16:creationId xmlns:a16="http://schemas.microsoft.com/office/drawing/2014/main" id="{64A45674-1410-4E54-9805-20C2742D55C9}"/>
              </a:ext>
            </a:extLst>
          </p:cNvPr>
          <p:cNvSpPr>
            <a:spLocks noGrp="1"/>
          </p:cNvSpPr>
          <p:nvPr>
            <p:ph type="sldNum" sz="quarter" idx="12"/>
          </p:nvPr>
        </p:nvSpPr>
        <p:spPr/>
        <p:txBody>
          <a:bodyPr/>
          <a:lstStyle/>
          <a:p>
            <a:pPr>
              <a:defRPr/>
            </a:pPr>
            <a:fld id="{B564FB3C-5A74-4483-BF5A-B531D7C6DB11}" type="slidenum">
              <a:rPr lang="sl-SI" smtClean="0"/>
              <a:pPr>
                <a:defRPr/>
              </a:pPr>
              <a:t>33</a:t>
            </a:fld>
            <a:endParaRPr lang="sl-SI"/>
          </a:p>
        </p:txBody>
      </p:sp>
    </p:spTree>
    <p:extLst>
      <p:ext uri="{BB962C8B-B14F-4D97-AF65-F5344CB8AC3E}">
        <p14:creationId xmlns:p14="http://schemas.microsoft.com/office/powerpoint/2010/main" val="322446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CAD8D541-91D0-4D58-8BF3-6B13736725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500" y="990092"/>
            <a:ext cx="9893300" cy="5398762"/>
          </a:xfrm>
        </p:spPr>
      </p:pic>
      <p:sp>
        <p:nvSpPr>
          <p:cNvPr id="3" name="Pravokotnik: zaokroženi vogali 2">
            <a:extLst>
              <a:ext uri="{FF2B5EF4-FFF2-40B4-BE49-F238E27FC236}">
                <a16:creationId xmlns:a16="http://schemas.microsoft.com/office/drawing/2014/main" id="{22506D90-EEFD-47FC-B18E-BE1BCC8AFF37}"/>
              </a:ext>
            </a:extLst>
          </p:cNvPr>
          <p:cNvSpPr/>
          <p:nvPr/>
        </p:nvSpPr>
        <p:spPr>
          <a:xfrm>
            <a:off x="63500" y="3676773"/>
            <a:ext cx="2857500" cy="1669927"/>
          </a:xfrm>
          <a:prstGeom prst="roundRect">
            <a:avLst/>
          </a:prstGeom>
          <a:solidFill>
            <a:schemeClr val="accent1">
              <a:lumMod val="20000"/>
              <a:lumOff val="80000"/>
              <a:alpha val="3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l-SI"/>
          </a:p>
        </p:txBody>
      </p:sp>
    </p:spTree>
    <p:extLst>
      <p:ext uri="{BB962C8B-B14F-4D97-AF65-F5344CB8AC3E}">
        <p14:creationId xmlns:p14="http://schemas.microsoft.com/office/powerpoint/2010/main" val="1281698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številke diapozitiva 2"/>
          <p:cNvSpPr>
            <a:spLocks noGrp="1"/>
          </p:cNvSpPr>
          <p:nvPr>
            <p:ph type="sldNum" sz="quarter" idx="12"/>
          </p:nvPr>
        </p:nvSpPr>
        <p:spPr/>
        <p:txBody>
          <a:bodyPr/>
          <a:lstStyle/>
          <a:p>
            <a:pPr>
              <a:defRPr/>
            </a:pPr>
            <a:fld id="{B564FB3C-5A74-4483-BF5A-B531D7C6DB11}" type="slidenum">
              <a:rPr lang="sl-SI" smtClean="0"/>
              <a:pPr>
                <a:defRPr/>
              </a:pPr>
              <a:t>35</a:t>
            </a:fld>
            <a:endParaRPr lang="sl-SI"/>
          </a:p>
        </p:txBody>
      </p:sp>
      <p:sp>
        <p:nvSpPr>
          <p:cNvPr id="2" name="Pravokotnik 1"/>
          <p:cNvSpPr/>
          <p:nvPr/>
        </p:nvSpPr>
        <p:spPr>
          <a:xfrm>
            <a:off x="251519" y="448235"/>
            <a:ext cx="8596646" cy="6365141"/>
          </a:xfrm>
          <a:prstGeom prst="rect">
            <a:avLst/>
          </a:prstGeom>
        </p:spPr>
        <p:txBody>
          <a:bodyPr wrap="square">
            <a:noAutofit/>
          </a:bodyPr>
          <a:lstStyle/>
          <a:p>
            <a:pPr algn="ctr"/>
            <a:r>
              <a:rPr lang="sl-SI" sz="2900" b="1">
                <a:latin typeface="+mj-lt"/>
                <a:ea typeface="+mj-ea"/>
                <a:cs typeface="+mj-cs"/>
              </a:rPr>
              <a:t>Varnost obdelave (32. člen)</a:t>
            </a:r>
          </a:p>
          <a:p>
            <a:endParaRPr lang="sl-SI" sz="2000">
              <a:latin typeface="+mn-lt"/>
            </a:endParaRPr>
          </a:p>
          <a:p>
            <a:r>
              <a:rPr lang="sl-SI" sz="2000" b="1" u="sng">
                <a:latin typeface="+mn-lt"/>
              </a:rPr>
              <a:t>Varnost</a:t>
            </a:r>
            <a:r>
              <a:rPr lang="sl-SI" sz="2000">
                <a:latin typeface="+mn-lt"/>
              </a:rPr>
              <a:t> se nanaša na zagotavljanje </a:t>
            </a:r>
          </a:p>
          <a:p>
            <a:r>
              <a:rPr lang="sl-SI" sz="2000" b="1">
                <a:latin typeface="+mn-lt"/>
              </a:rPr>
              <a:t>zaupnost, celovitosti in razpoložljivosti podatkov.</a:t>
            </a:r>
          </a:p>
          <a:p>
            <a:endParaRPr lang="sl-SI" sz="2000"/>
          </a:p>
          <a:p>
            <a:pPr marL="457200" indent="-457200">
              <a:buFont typeface="+mj-lt"/>
              <a:buAutoNum type="alphaUcPeriod"/>
            </a:pPr>
            <a:r>
              <a:rPr lang="sl-SI" sz="2000" b="1"/>
              <a:t>Tehnični ukrepi</a:t>
            </a:r>
          </a:p>
          <a:p>
            <a:pPr marL="800100" lvl="1" indent="-342900">
              <a:buFont typeface="Arial" panose="020B0604020202020204" pitchFamily="34" charset="0"/>
              <a:buChar char="•"/>
            </a:pPr>
            <a:r>
              <a:rPr lang="sl-SI" sz="2000"/>
              <a:t>zaklepanje prostorov, pisarn, računalnikov</a:t>
            </a:r>
          </a:p>
          <a:p>
            <a:pPr marL="800100" lvl="1" indent="-342900">
              <a:buFont typeface="Arial" panose="020B0604020202020204" pitchFamily="34" charset="0"/>
              <a:buChar char="•"/>
            </a:pPr>
            <a:r>
              <a:rPr lang="sl-SI" sz="2000"/>
              <a:t>protivirusni programi</a:t>
            </a:r>
          </a:p>
          <a:p>
            <a:pPr marL="800100" lvl="1" indent="-342900">
              <a:buFont typeface="Arial" panose="020B0604020202020204" pitchFamily="34" charset="0"/>
              <a:buChar char="•"/>
            </a:pPr>
            <a:r>
              <a:rPr lang="sl-SI" sz="2000"/>
              <a:t>varnostno kopiranje podatkov…</a:t>
            </a:r>
          </a:p>
          <a:p>
            <a:pPr marL="457200" indent="-457200">
              <a:buFont typeface="+mj-lt"/>
              <a:buAutoNum type="alphaUcPeriod"/>
            </a:pPr>
            <a:endParaRPr lang="sl-SI" sz="2000" b="1">
              <a:latin typeface="+mn-lt"/>
            </a:endParaRPr>
          </a:p>
          <a:p>
            <a:pPr marL="457200" indent="-457200">
              <a:buFont typeface="+mj-lt"/>
              <a:buAutoNum type="alphaUcPeriod"/>
            </a:pPr>
            <a:r>
              <a:rPr lang="sl-SI" sz="2000" b="1">
                <a:latin typeface="+mn-lt"/>
              </a:rPr>
              <a:t>Organizacijski ukrepi</a:t>
            </a:r>
          </a:p>
          <a:p>
            <a:pPr marL="800100" lvl="1" indent="-342900">
              <a:buFont typeface="Arial" panose="020B0604020202020204" pitchFamily="34" charset="0"/>
              <a:buChar char="•"/>
            </a:pPr>
            <a:r>
              <a:rPr lang="sl-SI" sz="2000"/>
              <a:t>dostopne pravice!</a:t>
            </a:r>
          </a:p>
          <a:p>
            <a:pPr marL="800100" lvl="1" indent="-342900">
              <a:buFont typeface="Arial" panose="020B0604020202020204" pitchFamily="34" charset="0"/>
              <a:buChar char="•"/>
            </a:pPr>
            <a:r>
              <a:rPr lang="sl-SI" sz="2000"/>
              <a:t>politika gesel</a:t>
            </a:r>
          </a:p>
          <a:p>
            <a:pPr marL="800100" lvl="1" indent="-342900">
              <a:buFont typeface="Arial" panose="020B0604020202020204" pitchFamily="34" charset="0"/>
              <a:buChar char="•"/>
            </a:pPr>
            <a:r>
              <a:rPr lang="sl-SI" sz="2000"/>
              <a:t>ozaveščanje</a:t>
            </a:r>
          </a:p>
          <a:p>
            <a:pPr marL="800100" lvl="1" indent="-342900">
              <a:buFont typeface="Arial" panose="020B0604020202020204" pitchFamily="34" charset="0"/>
              <a:buChar char="•"/>
            </a:pPr>
            <a:r>
              <a:rPr lang="sl-SI" sz="2000"/>
              <a:t>pravilniki…</a:t>
            </a:r>
          </a:p>
          <a:p>
            <a:pPr lvl="1"/>
            <a:endParaRPr lang="sl-SI" sz="2000"/>
          </a:p>
          <a:p>
            <a:pPr lvl="1"/>
            <a:r>
              <a:rPr lang="sl-SI" sz="2000"/>
              <a:t>V pomoč so vam lahko </a:t>
            </a:r>
            <a:r>
              <a:rPr lang="sl-SI" sz="2000" b="1"/>
              <a:t>smernice s </a:t>
            </a:r>
            <a:r>
              <a:rPr lang="sl-SI" sz="2000" b="1" u="sng"/>
              <a:t>seznamom osnovnih varnostnih kontrol</a:t>
            </a:r>
          </a:p>
          <a:p>
            <a:pPr marL="800100" lvl="1" indent="-342900">
              <a:buFont typeface="Arial" panose="020B0604020202020204" pitchFamily="34" charset="0"/>
              <a:buChar char="•"/>
            </a:pPr>
            <a:r>
              <a:rPr lang="sl-SI" sz="1600">
                <a:hlinkClick r:id="rId2"/>
              </a:rPr>
              <a:t>https://www.ip-rs.si/fileadmin/user_upload/Pdf/smernice/Smernice_o_zavarovanju_OP.pdf</a:t>
            </a:r>
            <a:endParaRPr lang="sl-SI" sz="3200"/>
          </a:p>
          <a:p>
            <a:pPr marL="800100" lvl="1" indent="-342900">
              <a:buFont typeface="Arial" panose="020B0604020202020204" pitchFamily="34" charset="0"/>
              <a:buChar char="•"/>
            </a:pPr>
            <a:endParaRPr lang="sl-SI" sz="2000"/>
          </a:p>
          <a:p>
            <a:endParaRPr lang="sl-SI" sz="2000">
              <a:latin typeface="+mn-lt"/>
            </a:endParaRPr>
          </a:p>
        </p:txBody>
      </p:sp>
      <p:pic>
        <p:nvPicPr>
          <p:cNvPr id="6146" name="Picture 2" descr="E:\Users\atomsic\Pictures\funny\ZVOP_ZDIJZ related\data protection k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5154" y="1625607"/>
            <a:ext cx="2522991" cy="18896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80116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številke diapozitiva 2"/>
          <p:cNvSpPr>
            <a:spLocks noGrp="1"/>
          </p:cNvSpPr>
          <p:nvPr>
            <p:ph type="sldNum" sz="quarter" idx="12"/>
          </p:nvPr>
        </p:nvSpPr>
        <p:spPr/>
        <p:txBody>
          <a:bodyPr/>
          <a:lstStyle/>
          <a:p>
            <a:pPr>
              <a:defRPr/>
            </a:pPr>
            <a:fld id="{B564FB3C-5A74-4483-BF5A-B531D7C6DB11}" type="slidenum">
              <a:rPr lang="sl-SI" smtClean="0"/>
              <a:pPr>
                <a:defRPr/>
              </a:pPr>
              <a:t>36</a:t>
            </a:fld>
            <a:endParaRPr lang="sl-SI"/>
          </a:p>
        </p:txBody>
      </p:sp>
      <p:pic>
        <p:nvPicPr>
          <p:cNvPr id="4" name="Slika 3">
            <a:extLst>
              <a:ext uri="{FF2B5EF4-FFF2-40B4-BE49-F238E27FC236}">
                <a16:creationId xmlns:a16="http://schemas.microsoft.com/office/drawing/2014/main" id="{7C36A8B7-3826-4F9B-B6DA-2215A5337706}"/>
              </a:ext>
            </a:extLst>
          </p:cNvPr>
          <p:cNvPicPr>
            <a:picLocks noChangeAspect="1"/>
          </p:cNvPicPr>
          <p:nvPr/>
        </p:nvPicPr>
        <p:blipFill rotWithShape="1">
          <a:blip r:embed="rId2"/>
          <a:srcRect b="25277"/>
          <a:stretch/>
        </p:blipFill>
        <p:spPr>
          <a:xfrm>
            <a:off x="-1" y="15875"/>
            <a:ext cx="9113415" cy="6073776"/>
          </a:xfrm>
          <a:prstGeom prst="rect">
            <a:avLst/>
          </a:prstGeom>
        </p:spPr>
      </p:pic>
    </p:spTree>
    <p:extLst>
      <p:ext uri="{BB962C8B-B14F-4D97-AF65-F5344CB8AC3E}">
        <p14:creationId xmlns:p14="http://schemas.microsoft.com/office/powerpoint/2010/main" val="244449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241F06DA-CFE0-46D1-9190-5A0EE841D4EF}"/>
              </a:ext>
            </a:extLst>
          </p:cNvPr>
          <p:cNvSpPr>
            <a:spLocks noGrp="1"/>
          </p:cNvSpPr>
          <p:nvPr>
            <p:ph idx="1"/>
          </p:nvPr>
        </p:nvSpPr>
        <p:spPr>
          <a:xfrm>
            <a:off x="254000" y="1052736"/>
            <a:ext cx="8724900" cy="5805264"/>
          </a:xfrm>
        </p:spPr>
        <p:txBody>
          <a:bodyPr>
            <a:normAutofit fontScale="85000" lnSpcReduction="20000"/>
          </a:bodyPr>
          <a:lstStyle/>
          <a:p>
            <a:pPr lvl="0"/>
            <a:r>
              <a:rPr lang="sl-SI" sz="2400" b="1"/>
              <a:t>Preverite vaše obstoječe varnostne politike in pravilnike</a:t>
            </a:r>
            <a:r>
              <a:rPr lang="sl-SI" sz="2400"/>
              <a:t>. Če nimate nobenega akta, ki bi urejal varnost podatkov, potem boste zelo verjetno morali imeti vsaj enega, v katerem opišete vaše varnostne ukrepe in postopke.</a:t>
            </a:r>
          </a:p>
          <a:p>
            <a:pPr lvl="0"/>
            <a:r>
              <a:rPr lang="sl-SI" sz="2400"/>
              <a:t>Varnostne politike oz. pravilniki morajo predvidevati tudi</a:t>
            </a:r>
            <a:r>
              <a:rPr lang="sl-SI" sz="2400" b="1"/>
              <a:t> redno preverjanje in vrednotenje varnostnih ukrepov </a:t>
            </a:r>
            <a:r>
              <a:rPr lang="sl-SI" sz="2400"/>
              <a:t>– ne bi si smeli privoščiti, da  je vaš pravilnik o varnosti podatkov stare več let. Varnost podatkov je namreč proces – GDPR izrecno zahteva, da je treba izvajati redno testiranje, ocenjevanja in vrednotenja učinkovitosti tehničnih in organizacijskih ukrepov za zagotavljanje varnosti obdelave. Priporoča se vsaj enkrat letno preverjanje določb pravilnikov in njihovega izvajanja v praksi.</a:t>
            </a:r>
          </a:p>
          <a:p>
            <a:pPr lvl="0"/>
            <a:r>
              <a:rPr lang="sl-SI" sz="2400" b="1"/>
              <a:t>Izogibajte se uporabi vzorcev</a:t>
            </a:r>
            <a:r>
              <a:rPr lang="sl-SI" sz="2400"/>
              <a:t>, ne da bi sploh spreminjali njihove vsebine glede na vaše dejanske stanje– opišite </a:t>
            </a:r>
            <a:r>
              <a:rPr lang="sl-SI" sz="2400" b="1" u="sng"/>
              <a:t>vaše</a:t>
            </a:r>
            <a:r>
              <a:rPr lang="sl-SI" sz="2400"/>
              <a:t> postopke in ukrepe. V nadzoru na področju varnosti se preverja tudi izvajanje varnostnih politik v praksi in ne samo določbe pravilnikov kot take, vzorci pravilnikov pa mogoče sploh ne ustrezajo vašemu dejanskemu stanju. Glede na kompleksnost vašega okolja imate lahko tudi večje število hierarhično urejenih internih aktov, pravilnikov, navodil in obrazcev.</a:t>
            </a:r>
          </a:p>
          <a:p>
            <a:pPr lvl="0"/>
            <a:r>
              <a:rPr lang="sl-SI" sz="2400"/>
              <a:t>Pri opredeljevanju ukrepov imejte v mislih predvsem</a:t>
            </a:r>
            <a:r>
              <a:rPr lang="sl-SI" sz="2400" b="1"/>
              <a:t> tveganja</a:t>
            </a:r>
            <a:r>
              <a:rPr lang="sl-SI" sz="2400"/>
              <a:t>, ki jih predstavlja obdelava, zlasti zaradi </a:t>
            </a:r>
            <a:r>
              <a:rPr lang="sl-SI" sz="2400" b="1"/>
              <a:t>nenamernega</a:t>
            </a:r>
            <a:r>
              <a:rPr lang="sl-SI" sz="2400"/>
              <a:t> ali </a:t>
            </a:r>
            <a:r>
              <a:rPr lang="sl-SI" sz="2400" b="1"/>
              <a:t>nezakonitega uničenja, izgube, spremembe, nepooblaščenega razkritja </a:t>
            </a:r>
            <a:r>
              <a:rPr lang="sl-SI" sz="2400"/>
              <a:t>ali </a:t>
            </a:r>
            <a:r>
              <a:rPr lang="sl-SI" sz="2400" b="1"/>
              <a:t>dostopa</a:t>
            </a:r>
            <a:r>
              <a:rPr lang="sl-SI" sz="2400"/>
              <a:t> do osebnih podatkov, ki so poslani, shranjeni ali kako drugače </a:t>
            </a:r>
            <a:r>
              <a:rPr lang="sl-SI" sz="2400" b="1"/>
              <a:t>obdelani</a:t>
            </a:r>
            <a:r>
              <a:rPr lang="sl-SI" sz="2400"/>
              <a:t> (2. točka 32. člena GDPR).</a:t>
            </a:r>
          </a:p>
          <a:p>
            <a:endParaRPr lang="sl-SI"/>
          </a:p>
        </p:txBody>
      </p:sp>
      <p:sp>
        <p:nvSpPr>
          <p:cNvPr id="4" name="Označba mesta številke diapozitiva 3">
            <a:extLst>
              <a:ext uri="{FF2B5EF4-FFF2-40B4-BE49-F238E27FC236}">
                <a16:creationId xmlns:a16="http://schemas.microsoft.com/office/drawing/2014/main" id="{FB5F6262-C805-4E07-BF8D-8EFA3BAFDC56}"/>
              </a:ext>
            </a:extLst>
          </p:cNvPr>
          <p:cNvSpPr>
            <a:spLocks noGrp="1"/>
          </p:cNvSpPr>
          <p:nvPr>
            <p:ph type="sldNum" sz="quarter" idx="12"/>
          </p:nvPr>
        </p:nvSpPr>
        <p:spPr/>
        <p:txBody>
          <a:bodyPr/>
          <a:lstStyle/>
          <a:p>
            <a:pPr>
              <a:defRPr/>
            </a:pPr>
            <a:fld id="{B564FB3C-5A74-4483-BF5A-B531D7C6DB11}" type="slidenum">
              <a:rPr lang="sl-SI" smtClean="0"/>
              <a:pPr>
                <a:defRPr/>
              </a:pPr>
              <a:t>37</a:t>
            </a:fld>
            <a:endParaRPr lang="sl-SI"/>
          </a:p>
        </p:txBody>
      </p:sp>
    </p:spTree>
    <p:extLst>
      <p:ext uri="{BB962C8B-B14F-4D97-AF65-F5344CB8AC3E}">
        <p14:creationId xmlns:p14="http://schemas.microsoft.com/office/powerpoint/2010/main" val="3754840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številke diapozitiva 2"/>
          <p:cNvSpPr>
            <a:spLocks noGrp="1"/>
          </p:cNvSpPr>
          <p:nvPr>
            <p:ph type="sldNum" sz="quarter" idx="12"/>
          </p:nvPr>
        </p:nvSpPr>
        <p:spPr/>
        <p:txBody>
          <a:bodyPr/>
          <a:lstStyle/>
          <a:p>
            <a:pPr>
              <a:defRPr/>
            </a:pPr>
            <a:fld id="{B564FB3C-5A74-4483-BF5A-B531D7C6DB11}" type="slidenum">
              <a:rPr lang="sl-SI" smtClean="0"/>
              <a:pPr>
                <a:defRPr/>
              </a:pPr>
              <a:t>38</a:t>
            </a:fld>
            <a:endParaRPr lang="sl-SI"/>
          </a:p>
        </p:txBody>
      </p:sp>
      <p:sp>
        <p:nvSpPr>
          <p:cNvPr id="2" name="Pravokotnik 1"/>
          <p:cNvSpPr/>
          <p:nvPr/>
        </p:nvSpPr>
        <p:spPr>
          <a:xfrm>
            <a:off x="251520" y="286871"/>
            <a:ext cx="8712968" cy="6338047"/>
          </a:xfrm>
          <a:prstGeom prst="rect">
            <a:avLst/>
          </a:prstGeom>
        </p:spPr>
        <p:txBody>
          <a:bodyPr wrap="square">
            <a:noAutofit/>
          </a:bodyPr>
          <a:lstStyle/>
          <a:p>
            <a:pPr algn="ctr"/>
            <a:r>
              <a:rPr lang="sl-SI" sz="2900" b="1">
                <a:latin typeface="+mj-lt"/>
                <a:ea typeface="+mj-ea"/>
                <a:cs typeface="+mj-cs"/>
              </a:rPr>
              <a:t>Uradno obvestilo nadzornemu organu o </a:t>
            </a:r>
            <a:br>
              <a:rPr lang="sl-SI" sz="2900" b="1">
                <a:latin typeface="+mj-lt"/>
                <a:ea typeface="+mj-ea"/>
                <a:cs typeface="+mj-cs"/>
              </a:rPr>
            </a:br>
            <a:r>
              <a:rPr lang="sl-SI" sz="2900" b="1">
                <a:latin typeface="+mj-lt"/>
                <a:ea typeface="+mj-ea"/>
                <a:cs typeface="+mj-cs"/>
              </a:rPr>
              <a:t>kršitvi varnosti OP - „samoprijava“ (33. člen)</a:t>
            </a:r>
          </a:p>
          <a:p>
            <a:endParaRPr lang="sl-SI" sz="2000" b="1">
              <a:latin typeface="+mn-lt"/>
            </a:endParaRPr>
          </a:p>
          <a:p>
            <a:r>
              <a:rPr lang="sl-SI" sz="2000">
                <a:latin typeface="+mn-lt"/>
              </a:rPr>
              <a:t>V primeru kršitve varstva OP upravljavec brez nepotrebnega odlašanja, </a:t>
            </a:r>
            <a:r>
              <a:rPr lang="sl-SI" sz="2000" b="1">
                <a:latin typeface="+mn-lt"/>
              </a:rPr>
              <a:t>najpozneje v 72 urah </a:t>
            </a:r>
            <a:r>
              <a:rPr lang="sl-SI" sz="2000">
                <a:latin typeface="+mn-lt"/>
              </a:rPr>
              <a:t>po seznanitvi s kršitvijo, </a:t>
            </a:r>
            <a:r>
              <a:rPr lang="sl-SI" sz="2000" b="1">
                <a:latin typeface="+mn-lt"/>
              </a:rPr>
              <a:t>o njej uradno obvesti pristojni nadzorni organ</a:t>
            </a:r>
            <a:r>
              <a:rPr lang="sl-SI" sz="2000">
                <a:latin typeface="+mn-lt"/>
              </a:rPr>
              <a:t>, razen če ni verjetno, da so ogrožene pravice in svoboščine posameznikov. Če zamudi rok, mora navesti </a:t>
            </a:r>
            <a:r>
              <a:rPr lang="sl-SI" sz="2000" b="1">
                <a:latin typeface="+mn-lt"/>
              </a:rPr>
              <a:t>razloge </a:t>
            </a:r>
            <a:r>
              <a:rPr lang="sl-SI" sz="2000">
                <a:latin typeface="+mn-lt"/>
              </a:rPr>
              <a:t>za zamudo.</a:t>
            </a:r>
          </a:p>
          <a:p>
            <a:endParaRPr lang="sl-SI" sz="2000" b="1">
              <a:latin typeface="+mn-lt"/>
            </a:endParaRPr>
          </a:p>
          <a:p>
            <a:r>
              <a:rPr lang="sl-SI" sz="2000" b="1">
                <a:latin typeface="+mn-lt"/>
              </a:rPr>
              <a:t>Obdelovalec</a:t>
            </a:r>
            <a:r>
              <a:rPr lang="sl-SI" sz="2000">
                <a:latin typeface="+mn-lt"/>
              </a:rPr>
              <a:t> po seznanitvi s kršitvijo varstva OP </a:t>
            </a:r>
            <a:r>
              <a:rPr lang="sl-SI" sz="2000" b="1">
                <a:latin typeface="+mn-lt"/>
              </a:rPr>
              <a:t>brez nepotrebnega odlašanja uradno obvesti</a:t>
            </a:r>
            <a:r>
              <a:rPr lang="sl-SI" sz="2000">
                <a:latin typeface="+mn-lt"/>
              </a:rPr>
              <a:t> </a:t>
            </a:r>
            <a:r>
              <a:rPr lang="sl-SI" sz="2000" b="1">
                <a:latin typeface="+mn-lt"/>
              </a:rPr>
              <a:t>upravljavca</a:t>
            </a:r>
            <a:r>
              <a:rPr lang="sl-SI" sz="2000">
                <a:latin typeface="+mn-lt"/>
              </a:rPr>
              <a:t>. </a:t>
            </a:r>
          </a:p>
          <a:p>
            <a:r>
              <a:rPr lang="sl-SI" sz="2000"/>
              <a:t>Vsebina obvestila: </a:t>
            </a:r>
            <a:endParaRPr lang="sl-SI" sz="2000">
              <a:latin typeface="+mn-lt"/>
            </a:endParaRPr>
          </a:p>
          <a:p>
            <a:pPr marL="914400" lvl="1" indent="-457200">
              <a:buFont typeface="+mj-lt"/>
              <a:buAutoNum type="alphaLcParenR"/>
            </a:pPr>
            <a:r>
              <a:rPr lang="sl-SI" sz="2000" b="1">
                <a:latin typeface="+mn-lt"/>
              </a:rPr>
              <a:t>opis vrste kršitve </a:t>
            </a:r>
            <a:r>
              <a:rPr lang="sl-SI" sz="2000">
                <a:latin typeface="+mn-lt"/>
              </a:rPr>
              <a:t>varstva OP, </a:t>
            </a:r>
            <a:r>
              <a:rPr lang="sl-SI" sz="2000" b="1">
                <a:latin typeface="+mn-lt"/>
              </a:rPr>
              <a:t>kategorije</a:t>
            </a:r>
            <a:r>
              <a:rPr lang="sl-SI" sz="2000">
                <a:latin typeface="+mn-lt"/>
              </a:rPr>
              <a:t> in </a:t>
            </a:r>
            <a:r>
              <a:rPr lang="sl-SI" sz="2000" b="1">
                <a:latin typeface="+mn-lt"/>
              </a:rPr>
              <a:t>približno število zadevnih posameznikov</a:t>
            </a:r>
            <a:r>
              <a:rPr lang="sl-SI" sz="2000">
                <a:latin typeface="+mn-lt"/>
              </a:rPr>
              <a:t>, ter </a:t>
            </a:r>
            <a:r>
              <a:rPr lang="sl-SI" sz="2000" b="1">
                <a:latin typeface="+mn-lt"/>
              </a:rPr>
              <a:t>vrste</a:t>
            </a:r>
            <a:r>
              <a:rPr lang="sl-SI" sz="2000">
                <a:latin typeface="+mn-lt"/>
              </a:rPr>
              <a:t> in približno </a:t>
            </a:r>
            <a:r>
              <a:rPr lang="sl-SI" sz="2000" b="1">
                <a:latin typeface="+mn-lt"/>
              </a:rPr>
              <a:t>število</a:t>
            </a:r>
            <a:r>
              <a:rPr lang="sl-SI" sz="2000">
                <a:latin typeface="+mn-lt"/>
              </a:rPr>
              <a:t> </a:t>
            </a:r>
            <a:r>
              <a:rPr lang="sl-SI" sz="2000" b="1">
                <a:latin typeface="+mn-lt"/>
              </a:rPr>
              <a:t>zadevnih evidenc </a:t>
            </a:r>
            <a:r>
              <a:rPr lang="sl-SI" sz="2000">
                <a:latin typeface="+mn-lt"/>
              </a:rPr>
              <a:t>OP;</a:t>
            </a:r>
          </a:p>
          <a:p>
            <a:pPr marL="914400" lvl="1" indent="-457200">
              <a:buFont typeface="+mj-lt"/>
              <a:buAutoNum type="alphaLcParenR"/>
            </a:pPr>
            <a:r>
              <a:rPr lang="sl-SI" sz="2000">
                <a:latin typeface="+mn-lt"/>
              </a:rPr>
              <a:t>sporočilo o </a:t>
            </a:r>
            <a:r>
              <a:rPr lang="sl-SI" sz="2000" b="1">
                <a:latin typeface="+mn-lt"/>
              </a:rPr>
              <a:t>imenu in kontaktnih podatkih pooblaščene osebe za varstvo podatkov </a:t>
            </a:r>
            <a:r>
              <a:rPr lang="sl-SI" sz="2000">
                <a:latin typeface="+mn-lt"/>
              </a:rPr>
              <a:t>ali druge točke za več informacij;</a:t>
            </a:r>
          </a:p>
          <a:p>
            <a:pPr marL="914400" lvl="1" indent="-457200">
              <a:buFont typeface="+mj-lt"/>
              <a:buAutoNum type="alphaLcParenR"/>
            </a:pPr>
            <a:r>
              <a:rPr lang="sl-SI" sz="2000" b="1">
                <a:latin typeface="+mn-lt"/>
              </a:rPr>
              <a:t>opis verjetnih posledic</a:t>
            </a:r>
            <a:r>
              <a:rPr lang="sl-SI" sz="2000">
                <a:latin typeface="+mn-lt"/>
              </a:rPr>
              <a:t>;</a:t>
            </a:r>
          </a:p>
          <a:p>
            <a:pPr marL="914400" lvl="1" indent="-457200">
              <a:buFont typeface="+mj-lt"/>
              <a:buAutoNum type="alphaLcParenR"/>
            </a:pPr>
            <a:r>
              <a:rPr lang="sl-SI" sz="2000" b="1">
                <a:latin typeface="+mn-lt"/>
              </a:rPr>
              <a:t>opis sprejetih ukrepov</a:t>
            </a:r>
            <a:r>
              <a:rPr lang="sl-SI" sz="2000">
                <a:latin typeface="+mn-lt"/>
              </a:rPr>
              <a:t> po kršitvi.</a:t>
            </a:r>
            <a:endParaRPr lang="sl-SI" sz="2000"/>
          </a:p>
          <a:p>
            <a:pPr marL="0" lvl="1"/>
            <a:r>
              <a:rPr lang="sl-SI" sz="2000"/>
              <a:t>Upravljavec </a:t>
            </a:r>
            <a:r>
              <a:rPr lang="sl-SI" sz="2000" b="1"/>
              <a:t>dokumentira vsako kršitev varstva OP</a:t>
            </a:r>
            <a:r>
              <a:rPr lang="sl-SI" sz="2000"/>
              <a:t>, vključno z </a:t>
            </a:r>
            <a:r>
              <a:rPr lang="sl-SI" sz="2000" b="1"/>
              <a:t>dejstvi</a:t>
            </a:r>
            <a:r>
              <a:rPr lang="sl-SI" sz="2000"/>
              <a:t> v zvezi s kršitvijo varstva OP, njene </a:t>
            </a:r>
            <a:r>
              <a:rPr lang="sl-SI" sz="2000" b="1"/>
              <a:t>učinke</a:t>
            </a:r>
            <a:r>
              <a:rPr lang="sl-SI" sz="2000"/>
              <a:t> in </a:t>
            </a:r>
            <a:r>
              <a:rPr lang="sl-SI" sz="2000" b="1"/>
              <a:t>sprejete popravne ukrepe</a:t>
            </a:r>
            <a:r>
              <a:rPr lang="sl-SI" sz="2000"/>
              <a:t>.</a:t>
            </a:r>
          </a:p>
          <a:p>
            <a:pPr marL="0" lvl="1"/>
            <a:r>
              <a:rPr lang="sl-SI" sz="1600" b="1"/>
              <a:t>Obrazec</a:t>
            </a:r>
            <a:r>
              <a:rPr lang="sl-SI" sz="1600"/>
              <a:t>: </a:t>
            </a:r>
            <a:r>
              <a:rPr lang="sl-SI" sz="1600">
                <a:hlinkClick r:id="rId2"/>
              </a:rPr>
              <a:t>https://www.ip-rs.si/fileadmin/user_upload/doc/obrazci/ZVOP/OBRAZEC_-_Obvestilo_o_krsitvi_01.docx</a:t>
            </a:r>
            <a:endParaRPr lang="sl-SI" sz="1600">
              <a:latin typeface="+mn-lt"/>
            </a:endParaRPr>
          </a:p>
        </p:txBody>
      </p:sp>
    </p:spTree>
    <p:extLst>
      <p:ext uri="{BB962C8B-B14F-4D97-AF65-F5344CB8AC3E}">
        <p14:creationId xmlns:p14="http://schemas.microsoft.com/office/powerpoint/2010/main" val="1356020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B28FA60E-AB8B-4AD9-92AA-A362D2F585B2}"/>
              </a:ext>
            </a:extLst>
          </p:cNvPr>
          <p:cNvSpPr>
            <a:spLocks noGrp="1"/>
          </p:cNvSpPr>
          <p:nvPr>
            <p:ph idx="1"/>
          </p:nvPr>
        </p:nvSpPr>
        <p:spPr>
          <a:xfrm>
            <a:off x="628650" y="1196752"/>
            <a:ext cx="7886700" cy="5524723"/>
          </a:xfrm>
        </p:spPr>
        <p:txBody>
          <a:bodyPr>
            <a:normAutofit/>
          </a:bodyPr>
          <a:lstStyle/>
          <a:p>
            <a:pPr lvl="0"/>
            <a:r>
              <a:rPr lang="sl-SI" sz="2800"/>
              <a:t>V pogodbah z zunanjimi izvajalci si izborite klavzulo, da vas morajo obvestiti, če bi prišlo zaradi njihovega ravnanja ali v njihovih storitvah do kršitve varnosti. Določite </a:t>
            </a:r>
            <a:r>
              <a:rPr lang="sl-SI" sz="2800" b="1"/>
              <a:t>koga</a:t>
            </a:r>
            <a:r>
              <a:rPr lang="sl-SI" sz="2800"/>
              <a:t> morajo obvestiti, v kakšnem </a:t>
            </a:r>
            <a:r>
              <a:rPr lang="sl-SI" sz="2800" b="1"/>
              <a:t>roku</a:t>
            </a:r>
            <a:r>
              <a:rPr lang="sl-SI" sz="2800"/>
              <a:t> in na kakšen </a:t>
            </a:r>
            <a:r>
              <a:rPr lang="sl-SI" sz="2800" b="1"/>
              <a:t>način</a:t>
            </a:r>
            <a:r>
              <a:rPr lang="sl-SI" sz="2800"/>
              <a:t>.</a:t>
            </a:r>
          </a:p>
          <a:p>
            <a:pPr lvl="0"/>
            <a:endParaRPr lang="sl-SI" sz="2800"/>
          </a:p>
          <a:p>
            <a:pPr lvl="0"/>
            <a:r>
              <a:rPr lang="sl-SI" sz="2800" b="1"/>
              <a:t>Priporočljiva je uvedba kriptiranja vseh </a:t>
            </a:r>
            <a:r>
              <a:rPr lang="sl-SI" sz="2800" b="1" u="sng"/>
              <a:t>prenosnih</a:t>
            </a:r>
            <a:r>
              <a:rPr lang="sl-SI" sz="2800" b="1"/>
              <a:t> nosilcev podatkov</a:t>
            </a:r>
            <a:r>
              <a:rPr lang="sl-SI" sz="2800"/>
              <a:t> (kot so prenosni računalniki, tablice, prenosni zunanji diski, USB ključi ipd.).</a:t>
            </a:r>
          </a:p>
          <a:p>
            <a:endParaRPr lang="sl-SI"/>
          </a:p>
        </p:txBody>
      </p:sp>
      <p:sp>
        <p:nvSpPr>
          <p:cNvPr id="4" name="Označba mesta številke diapozitiva 3">
            <a:extLst>
              <a:ext uri="{FF2B5EF4-FFF2-40B4-BE49-F238E27FC236}">
                <a16:creationId xmlns:a16="http://schemas.microsoft.com/office/drawing/2014/main" id="{8D0B0DFF-E3FF-4982-83B0-01D19AC4796D}"/>
              </a:ext>
            </a:extLst>
          </p:cNvPr>
          <p:cNvSpPr>
            <a:spLocks noGrp="1"/>
          </p:cNvSpPr>
          <p:nvPr>
            <p:ph type="sldNum" sz="quarter" idx="12"/>
          </p:nvPr>
        </p:nvSpPr>
        <p:spPr/>
        <p:txBody>
          <a:bodyPr/>
          <a:lstStyle/>
          <a:p>
            <a:pPr>
              <a:defRPr/>
            </a:pPr>
            <a:fld id="{B564FB3C-5A74-4483-BF5A-B531D7C6DB11}" type="slidenum">
              <a:rPr lang="sl-SI" smtClean="0"/>
              <a:pPr>
                <a:defRPr/>
              </a:pPr>
              <a:t>39</a:t>
            </a:fld>
            <a:endParaRPr lang="sl-SI"/>
          </a:p>
        </p:txBody>
      </p:sp>
    </p:spTree>
    <p:extLst>
      <p:ext uri="{BB962C8B-B14F-4D97-AF65-F5344CB8AC3E}">
        <p14:creationId xmlns:p14="http://schemas.microsoft.com/office/powerpoint/2010/main" val="1283398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idx="1"/>
          </p:nvPr>
        </p:nvSpPr>
        <p:spPr>
          <a:xfrm>
            <a:off x="251520" y="1484784"/>
            <a:ext cx="8229600" cy="4537075"/>
          </a:xfrm>
        </p:spPr>
        <p:txBody>
          <a:bodyPr/>
          <a:lstStyle/>
          <a:p>
            <a:pPr marL="0" indent="0" algn="just">
              <a:lnSpc>
                <a:spcPct val="90000"/>
              </a:lnSpc>
              <a:buFontTx/>
              <a:buNone/>
            </a:pPr>
            <a:endParaRPr lang="sl-SI" sz="2800"/>
          </a:p>
          <a:p>
            <a:pPr marL="0" indent="0">
              <a:lnSpc>
                <a:spcPct val="90000"/>
              </a:lnSpc>
            </a:pPr>
            <a:endParaRPr lang="sl-SI" sz="2800"/>
          </a:p>
        </p:txBody>
      </p:sp>
      <p:sp>
        <p:nvSpPr>
          <p:cNvPr id="6" name="Rectangle 3">
            <a:extLst>
              <a:ext uri="{FF2B5EF4-FFF2-40B4-BE49-F238E27FC236}">
                <a16:creationId xmlns:a16="http://schemas.microsoft.com/office/drawing/2014/main" id="{4E66A0C3-4081-4A84-A5EA-3586FCF3A834}"/>
              </a:ext>
            </a:extLst>
          </p:cNvPr>
          <p:cNvSpPr txBox="1">
            <a:spLocks noChangeArrowheads="1"/>
          </p:cNvSpPr>
          <p:nvPr/>
        </p:nvSpPr>
        <p:spPr>
          <a:xfrm>
            <a:off x="411162" y="1054100"/>
            <a:ext cx="8321675" cy="56261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sl-SI" sz="2600" b="1"/>
              <a:t>2. </a:t>
            </a:r>
            <a:r>
              <a:rPr lang="sl-SI" sz="2600" b="1" u="sng"/>
              <a:t>ZBIRKA OSEBNIH PODATKOV </a:t>
            </a:r>
            <a:r>
              <a:rPr lang="sl-SI" sz="2600" b="1"/>
              <a:t>- </a:t>
            </a:r>
            <a:r>
              <a:rPr lang="sl-SI" sz="2600"/>
              <a:t>elektronsko ali na papirju vodene zbirke podatkov o fizičnih osebah (tabele, aplikacije, razvidi, šifranti, baze, personalne mape….)</a:t>
            </a:r>
          </a:p>
          <a:p>
            <a:pPr marL="0" indent="0">
              <a:lnSpc>
                <a:spcPct val="90000"/>
              </a:lnSpc>
              <a:buNone/>
            </a:pPr>
            <a:endParaRPr lang="sl-SI" sz="2600" b="1"/>
          </a:p>
          <a:p>
            <a:pPr marL="342900" lvl="1" indent="-342900">
              <a:lnSpc>
                <a:spcPct val="90000"/>
              </a:lnSpc>
              <a:buFont typeface="Arial" pitchFamily="34" charset="0"/>
              <a:buChar char="•"/>
            </a:pPr>
            <a:r>
              <a:rPr lang="sl-SI" sz="2600" b="1">
                <a:ea typeface="Verdana" pitchFamily="34" charset="0"/>
                <a:cs typeface="Verdana" pitchFamily="34" charset="0"/>
              </a:rPr>
              <a:t>kadrovske evidence </a:t>
            </a:r>
            <a:r>
              <a:rPr lang="sl-SI" sz="2600">
                <a:ea typeface="Verdana" pitchFamily="34" charset="0"/>
                <a:cs typeface="Verdana" pitchFamily="34" charset="0"/>
              </a:rPr>
              <a:t>(evidence o stroških dela, izrabi delovnega časa itd.);</a:t>
            </a:r>
          </a:p>
          <a:p>
            <a:pPr marL="342900" lvl="1" indent="-342900">
              <a:lnSpc>
                <a:spcPct val="90000"/>
              </a:lnSpc>
              <a:buFont typeface="Arial" pitchFamily="34" charset="0"/>
              <a:buChar char="•"/>
            </a:pPr>
            <a:r>
              <a:rPr lang="sl-SI" sz="2600" b="1">
                <a:ea typeface="Verdana" pitchFamily="34" charset="0"/>
                <a:cs typeface="Verdana" pitchFamily="34" charset="0"/>
              </a:rPr>
              <a:t>podatki o strankah </a:t>
            </a:r>
            <a:r>
              <a:rPr lang="sl-SI" sz="2600">
                <a:ea typeface="Verdana" pitchFamily="34" charset="0"/>
                <a:cs typeface="Verdana" pitchFamily="34" charset="0"/>
              </a:rPr>
              <a:t>(kupci, komitenti, zavarovanci, člani klubov zvestobe, člani društva, šolajoči…) in za katere namene;</a:t>
            </a:r>
          </a:p>
          <a:p>
            <a:pPr marL="342900" lvl="1" indent="-342900">
              <a:lnSpc>
                <a:spcPct val="90000"/>
              </a:lnSpc>
              <a:buFont typeface="Arial" pitchFamily="34" charset="0"/>
              <a:buChar char="•"/>
            </a:pPr>
            <a:r>
              <a:rPr lang="sl-SI" sz="2600" b="1">
                <a:ea typeface="Verdana" pitchFamily="34" charset="0"/>
                <a:cs typeface="Verdana" pitchFamily="34" charset="0"/>
              </a:rPr>
              <a:t>druge zbirke o zaposlenih </a:t>
            </a:r>
            <a:r>
              <a:rPr lang="sl-SI" sz="2600">
                <a:ea typeface="Verdana" pitchFamily="34" charset="0"/>
                <a:cs typeface="Verdana" pitchFamily="34" charset="0"/>
              </a:rPr>
              <a:t>(npr. evidence dodeljene opreme, podatki u uporabi interneta, službenih vozil…);</a:t>
            </a:r>
          </a:p>
          <a:p>
            <a:pPr marL="342900" lvl="1" indent="-342900">
              <a:lnSpc>
                <a:spcPct val="90000"/>
              </a:lnSpc>
              <a:buFont typeface="Arial" pitchFamily="34" charset="0"/>
              <a:buChar char="•"/>
            </a:pPr>
            <a:r>
              <a:rPr lang="sl-SI" sz="2600">
                <a:ea typeface="Verdana" pitchFamily="34" charset="0"/>
                <a:cs typeface="Verdana" pitchFamily="34" charset="0"/>
              </a:rPr>
              <a:t>druge zbirke, ki nastajajo vašem okolju, npr. </a:t>
            </a:r>
            <a:r>
              <a:rPr lang="sl-SI" sz="2600" b="1">
                <a:ea typeface="Verdana" pitchFamily="34" charset="0"/>
                <a:cs typeface="Verdana" pitchFamily="34" charset="0"/>
              </a:rPr>
              <a:t>posnetki videonadzora, evidenca vstopajočih v stavbo, zbirka sodelujočih v nagradni igri, seznam naročnikov na e-novice</a:t>
            </a:r>
            <a:r>
              <a:rPr lang="sl-SI" sz="2600">
                <a:ea typeface="Verdana" pitchFamily="34" charset="0"/>
                <a:cs typeface="Verdana" pitchFamily="34" charset="0"/>
              </a:rPr>
              <a:t>…</a:t>
            </a:r>
          </a:p>
          <a:p>
            <a:pPr marL="342900" lvl="1" indent="-342900">
              <a:lnSpc>
                <a:spcPct val="90000"/>
              </a:lnSpc>
              <a:buFont typeface="Arial" pitchFamily="34" charset="0"/>
              <a:buChar char="•"/>
            </a:pPr>
            <a:r>
              <a:rPr lang="sl-SI" sz="2600"/>
              <a:t>Zakonodaja o varstvu OP se nanaša na zbirke, ki jih vodijo podjetja/inštitucije </a:t>
            </a:r>
          </a:p>
          <a:p>
            <a:pPr lvl="2"/>
            <a:r>
              <a:rPr lang="sl-SI" sz="2200"/>
              <a:t>med cca 5 in 50 zbirk, odvisno od sektorja, velikosti…</a:t>
            </a:r>
          </a:p>
          <a:p>
            <a:pPr>
              <a:lnSpc>
                <a:spcPct val="90000"/>
              </a:lnSpc>
            </a:pPr>
            <a:endParaRPr lang="sl-SI" sz="2200"/>
          </a:p>
        </p:txBody>
      </p:sp>
    </p:spTree>
    <p:extLst>
      <p:ext uri="{BB962C8B-B14F-4D97-AF65-F5344CB8AC3E}">
        <p14:creationId xmlns:p14="http://schemas.microsoft.com/office/powerpoint/2010/main" val="124026807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CAD8D541-91D0-4D58-8BF3-6B13736725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500" y="990092"/>
            <a:ext cx="9893300" cy="5398762"/>
          </a:xfrm>
        </p:spPr>
      </p:pic>
      <p:sp>
        <p:nvSpPr>
          <p:cNvPr id="3" name="Pravokotnik: zaokroženi vogali 2">
            <a:extLst>
              <a:ext uri="{FF2B5EF4-FFF2-40B4-BE49-F238E27FC236}">
                <a16:creationId xmlns:a16="http://schemas.microsoft.com/office/drawing/2014/main" id="{06266496-D658-47B1-A17E-F2105EDF6B2D}"/>
              </a:ext>
            </a:extLst>
          </p:cNvPr>
          <p:cNvSpPr/>
          <p:nvPr/>
        </p:nvSpPr>
        <p:spPr>
          <a:xfrm>
            <a:off x="3060700" y="3587873"/>
            <a:ext cx="3022600" cy="1669927"/>
          </a:xfrm>
          <a:prstGeom prst="roundRect">
            <a:avLst/>
          </a:prstGeom>
          <a:solidFill>
            <a:schemeClr val="accent1">
              <a:lumMod val="20000"/>
              <a:lumOff val="80000"/>
              <a:alpha val="3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l-SI"/>
          </a:p>
        </p:txBody>
      </p:sp>
    </p:spTree>
    <p:extLst>
      <p:ext uri="{BB962C8B-B14F-4D97-AF65-F5344CB8AC3E}">
        <p14:creationId xmlns:p14="http://schemas.microsoft.com/office/powerpoint/2010/main" val="3363100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številke diapozitiva 2"/>
          <p:cNvSpPr>
            <a:spLocks noGrp="1"/>
          </p:cNvSpPr>
          <p:nvPr>
            <p:ph type="sldNum" sz="quarter" idx="12"/>
          </p:nvPr>
        </p:nvSpPr>
        <p:spPr/>
        <p:txBody>
          <a:bodyPr/>
          <a:lstStyle/>
          <a:p>
            <a:pPr>
              <a:defRPr/>
            </a:pPr>
            <a:fld id="{B564FB3C-5A74-4483-BF5A-B531D7C6DB11}" type="slidenum">
              <a:rPr lang="sl-SI" smtClean="0"/>
              <a:pPr>
                <a:defRPr/>
              </a:pPr>
              <a:t>41</a:t>
            </a:fld>
            <a:endParaRPr lang="sl-SI"/>
          </a:p>
        </p:txBody>
      </p:sp>
      <p:sp>
        <p:nvSpPr>
          <p:cNvPr id="2" name="Pravokotnik 1"/>
          <p:cNvSpPr/>
          <p:nvPr/>
        </p:nvSpPr>
        <p:spPr>
          <a:xfrm>
            <a:off x="251520" y="303312"/>
            <a:ext cx="8568952" cy="5544616"/>
          </a:xfrm>
          <a:prstGeom prst="rect">
            <a:avLst/>
          </a:prstGeom>
        </p:spPr>
        <p:txBody>
          <a:bodyPr wrap="square">
            <a:noAutofit/>
          </a:bodyPr>
          <a:lstStyle/>
          <a:p>
            <a:pPr algn="ctr"/>
            <a:r>
              <a:rPr lang="sl-SI" sz="2900" b="1">
                <a:latin typeface="+mj-lt"/>
                <a:ea typeface="+mj-ea"/>
                <a:cs typeface="+mj-cs"/>
              </a:rPr>
              <a:t>Informacije, ki se zagotovijo, kadar se OP </a:t>
            </a:r>
            <a:br>
              <a:rPr lang="sl-SI" sz="2900" b="1">
                <a:latin typeface="+mj-lt"/>
                <a:ea typeface="+mj-ea"/>
                <a:cs typeface="+mj-cs"/>
              </a:rPr>
            </a:br>
            <a:r>
              <a:rPr lang="sl-SI" sz="2900" b="1">
                <a:latin typeface="+mj-lt"/>
                <a:ea typeface="+mj-ea"/>
                <a:cs typeface="+mj-cs"/>
              </a:rPr>
              <a:t>pridobijo od posameznika (člen 13.1) </a:t>
            </a:r>
          </a:p>
          <a:p>
            <a:endParaRPr lang="sl-SI" sz="900" b="1" u="sng">
              <a:latin typeface="+mn-lt"/>
            </a:endParaRPr>
          </a:p>
          <a:p>
            <a:pPr lvl="0"/>
            <a:r>
              <a:rPr lang="sl-SI"/>
              <a:t>Posameznike je treba informirati o obdelavi osebnih podatkov.</a:t>
            </a:r>
          </a:p>
          <a:p>
            <a:pPr lvl="0"/>
            <a:endParaRPr lang="sl-SI" b="1" i="1"/>
          </a:p>
          <a:p>
            <a:pPr lvl="0"/>
            <a:r>
              <a:rPr lang="sl-SI"/>
              <a:t>Na ustrezen način, npr.:</a:t>
            </a:r>
          </a:p>
          <a:p>
            <a:pPr lvl="0"/>
            <a:endParaRPr lang="sl-SI" b="1" i="1"/>
          </a:p>
          <a:p>
            <a:pPr marL="285750" lvl="0" indent="-285750">
              <a:buFont typeface="Arial" panose="020B0604020202020204" pitchFamily="34" charset="0"/>
              <a:buChar char="•"/>
            </a:pPr>
            <a:r>
              <a:rPr lang="sl-SI" b="1"/>
              <a:t>Zaposlenim</a:t>
            </a:r>
            <a:r>
              <a:rPr lang="sl-SI"/>
              <a:t> ob zaposlitvi podate takšen ustrezno </a:t>
            </a:r>
            <a:r>
              <a:rPr lang="sl-SI" b="1"/>
              <a:t>izpolnjen obrazec z informacijami</a:t>
            </a:r>
            <a:r>
              <a:rPr lang="sl-SI"/>
              <a:t>, katere njihove osebne podatke boste obdelovali kot delodajalec za namene delovnega razmerja. Obrazec lahko nato </a:t>
            </a:r>
            <a:r>
              <a:rPr lang="sl-SI" b="1"/>
              <a:t>objavite tudi na intr</a:t>
            </a:r>
            <a:r>
              <a:rPr lang="sl-SI" b="1" u="sng"/>
              <a:t>a</a:t>
            </a:r>
            <a:r>
              <a:rPr lang="sl-SI" b="1"/>
              <a:t>netu </a:t>
            </a:r>
            <a:r>
              <a:rPr lang="sl-SI"/>
              <a:t>ali drugemu zaposlenim enostavno dostopnemu mestu.</a:t>
            </a:r>
          </a:p>
          <a:p>
            <a:pPr marL="285750" lvl="0" indent="-285750">
              <a:buFont typeface="Arial" panose="020B0604020202020204" pitchFamily="34" charset="0"/>
              <a:buChar char="•"/>
            </a:pPr>
            <a:endParaRPr lang="sl-SI" sz="2800"/>
          </a:p>
          <a:p>
            <a:pPr marL="285750" lvl="0" indent="-285750">
              <a:buFont typeface="Arial" panose="020B0604020202020204" pitchFamily="34" charset="0"/>
              <a:buChar char="•"/>
            </a:pPr>
            <a:r>
              <a:rPr lang="sl-SI" b="1"/>
              <a:t>Strankam</a:t>
            </a:r>
            <a:r>
              <a:rPr lang="sl-SI"/>
              <a:t> na podoben način, npr. ob nakupu, posredujete informacije, katere njihove osebne podatke boste obdelovali (npr. tako da je ta </a:t>
            </a:r>
            <a:r>
              <a:rPr lang="sl-SI" b="1"/>
              <a:t>obrazec enostavno dosegljiv na spletni strani v primeru spletnih nakupov, kot letak z informacijami, sestavni del pogodbe</a:t>
            </a:r>
            <a:r>
              <a:rPr lang="sl-SI"/>
              <a:t> oziroma splošnih pogojev nudenja storitve ali na drug ustrezen način).</a:t>
            </a:r>
          </a:p>
          <a:p>
            <a:pPr marL="285750" lvl="0" indent="-285750">
              <a:buFont typeface="Arial" panose="020B0604020202020204" pitchFamily="34" charset="0"/>
              <a:buChar char="•"/>
            </a:pPr>
            <a:endParaRPr lang="sl-SI" sz="2800"/>
          </a:p>
          <a:p>
            <a:pPr marL="285750" lvl="0" indent="-285750">
              <a:buFont typeface="Arial" panose="020B0604020202020204" pitchFamily="34" charset="0"/>
              <a:buChar char="•"/>
            </a:pPr>
            <a:r>
              <a:rPr lang="sl-SI" b="1"/>
              <a:t>Prijavljenim na e-novice in uporabnikovm spletnih strani</a:t>
            </a:r>
            <a:r>
              <a:rPr lang="sl-SI"/>
              <a:t> lahko te informacije podate </a:t>
            </a:r>
            <a:r>
              <a:rPr lang="sl-SI" b="1"/>
              <a:t>na spletni strani ob poljih, v katere vnesejo svoje podatke </a:t>
            </a:r>
            <a:r>
              <a:rPr lang="sl-SI"/>
              <a:t>ali z enostavno dostopno povezavo na takšno besedilo.</a:t>
            </a:r>
            <a:endParaRPr lang="sl-SI" sz="2800"/>
          </a:p>
          <a:p>
            <a:pPr lvl="2" algn="ctr"/>
            <a:r>
              <a:rPr lang="sl-SI">
                <a:solidFill>
                  <a:srgbClr val="FF0000"/>
                </a:solidFill>
              </a:rPr>
              <a:t>Katere informacije jim je treba dati?</a:t>
            </a:r>
          </a:p>
        </p:txBody>
      </p:sp>
    </p:spTree>
    <p:extLst>
      <p:ext uri="{BB962C8B-B14F-4D97-AF65-F5344CB8AC3E}">
        <p14:creationId xmlns:p14="http://schemas.microsoft.com/office/powerpoint/2010/main" val="97126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številke diapozitiva 2"/>
          <p:cNvSpPr>
            <a:spLocks noGrp="1"/>
          </p:cNvSpPr>
          <p:nvPr>
            <p:ph type="sldNum" sz="quarter" idx="12"/>
          </p:nvPr>
        </p:nvSpPr>
        <p:spPr/>
        <p:txBody>
          <a:bodyPr/>
          <a:lstStyle/>
          <a:p>
            <a:pPr>
              <a:defRPr/>
            </a:pPr>
            <a:fld id="{B564FB3C-5A74-4483-BF5A-B531D7C6DB11}" type="slidenum">
              <a:rPr lang="sl-SI" smtClean="0"/>
              <a:pPr>
                <a:defRPr/>
              </a:pPr>
              <a:t>42</a:t>
            </a:fld>
            <a:endParaRPr lang="sl-SI"/>
          </a:p>
        </p:txBody>
      </p:sp>
      <p:sp>
        <p:nvSpPr>
          <p:cNvPr id="2" name="Pravokotnik 1"/>
          <p:cNvSpPr/>
          <p:nvPr/>
        </p:nvSpPr>
        <p:spPr>
          <a:xfrm>
            <a:off x="251520" y="303312"/>
            <a:ext cx="8568952" cy="5544616"/>
          </a:xfrm>
          <a:prstGeom prst="rect">
            <a:avLst/>
          </a:prstGeom>
        </p:spPr>
        <p:txBody>
          <a:bodyPr wrap="square">
            <a:noAutofit/>
          </a:bodyPr>
          <a:lstStyle/>
          <a:p>
            <a:pPr algn="ctr"/>
            <a:r>
              <a:rPr lang="sl-SI" sz="2900" b="1">
                <a:latin typeface="+mj-lt"/>
                <a:ea typeface="+mj-ea"/>
                <a:cs typeface="+mj-cs"/>
              </a:rPr>
              <a:t>Informacije, ki se zagotovijo, kadar se OP </a:t>
            </a:r>
            <a:br>
              <a:rPr lang="sl-SI" sz="2900" b="1">
                <a:latin typeface="+mj-lt"/>
                <a:ea typeface="+mj-ea"/>
                <a:cs typeface="+mj-cs"/>
              </a:rPr>
            </a:br>
            <a:r>
              <a:rPr lang="sl-SI" sz="2900" b="1">
                <a:latin typeface="+mj-lt"/>
                <a:ea typeface="+mj-ea"/>
                <a:cs typeface="+mj-cs"/>
              </a:rPr>
              <a:t>pridobijo </a:t>
            </a:r>
            <a:r>
              <a:rPr lang="sl-SI" sz="2900" b="1" u="sng">
                <a:latin typeface="+mj-lt"/>
                <a:ea typeface="+mj-ea"/>
                <a:cs typeface="+mj-cs"/>
              </a:rPr>
              <a:t>od posameznika </a:t>
            </a:r>
            <a:r>
              <a:rPr lang="sl-SI" sz="2900" b="1">
                <a:latin typeface="+mj-lt"/>
                <a:ea typeface="+mj-ea"/>
                <a:cs typeface="+mj-cs"/>
              </a:rPr>
              <a:t>(člen 13.1) </a:t>
            </a:r>
          </a:p>
          <a:p>
            <a:endParaRPr lang="sl-SI" sz="900" b="1" u="sng">
              <a:latin typeface="+mn-lt"/>
            </a:endParaRPr>
          </a:p>
          <a:p>
            <a:pPr marL="1257300" lvl="2" indent="-342900">
              <a:buFont typeface="+mj-lt"/>
              <a:buAutoNum type="alphaLcParenR"/>
            </a:pPr>
            <a:r>
              <a:rPr lang="sl-SI"/>
              <a:t>identiteto in kontaktne podatke upravljavca in njegovega predstavnika, kadar ta obstaja - (</a:t>
            </a:r>
            <a:r>
              <a:rPr lang="sl-SI" b="1"/>
              <a:t>KDO STE</a:t>
            </a:r>
            <a:r>
              <a:rPr lang="sl-SI"/>
              <a:t>);</a:t>
            </a:r>
          </a:p>
          <a:p>
            <a:pPr marL="1257300" lvl="2" indent="-342900">
              <a:buFont typeface="+mj-lt"/>
              <a:buAutoNum type="alphaLcParenR"/>
            </a:pPr>
            <a:r>
              <a:rPr lang="sl-SI"/>
              <a:t>kontaktne podatke pooblaščene osebe za varstvo podatkov, kadar ta obstaja - (</a:t>
            </a:r>
            <a:r>
              <a:rPr lang="sl-SI" b="1"/>
              <a:t>ČE IMATE IMENOVANO POOBLAŠČENO OSEBO, KDO TO JE</a:t>
            </a:r>
            <a:r>
              <a:rPr lang="sl-SI"/>
              <a:t>);</a:t>
            </a:r>
          </a:p>
          <a:p>
            <a:pPr marL="1257300" lvl="2" indent="-342900">
              <a:buFont typeface="+mj-lt"/>
              <a:buAutoNum type="alphaLcParenR"/>
            </a:pPr>
            <a:r>
              <a:rPr lang="sl-SI"/>
              <a:t>namene, za katere se osebni podatki obdelujejo, kakor tudi pravno podlago za njihovo obdelavo -  (</a:t>
            </a:r>
            <a:r>
              <a:rPr lang="sl-SI" b="1"/>
              <a:t>ZAKAJ VSE UPORABLJATE NJEGOVE PODATKE</a:t>
            </a:r>
            <a:r>
              <a:rPr lang="sl-SI"/>
              <a:t>);</a:t>
            </a:r>
          </a:p>
          <a:p>
            <a:pPr marL="1257300" lvl="2" indent="-342900">
              <a:buFont typeface="+mj-lt"/>
              <a:buAutoNum type="alphaLcParenR"/>
            </a:pPr>
            <a:r>
              <a:rPr lang="sl-SI"/>
              <a:t>kadar obdelava temelji na točki (f) člena 6(1), zakonite interese, za uveljavljanje katerih si prizadeva upravljavec ali tretja oseba - (</a:t>
            </a:r>
            <a:r>
              <a:rPr lang="sl-SI" b="1"/>
              <a:t>OBRAZLOŽITEV PODLAGE PREVLADUJOČIH INTERESOV; ČE JE TO PODLAGA);</a:t>
            </a:r>
            <a:endParaRPr lang="sl-SI"/>
          </a:p>
          <a:p>
            <a:pPr marL="1257300" lvl="2" indent="-342900">
              <a:buFont typeface="+mj-lt"/>
              <a:buAutoNum type="alphaLcParenR"/>
            </a:pPr>
            <a:r>
              <a:rPr lang="sl-SI"/>
              <a:t>uporabnike ali kategorije uporabnikov osebnih podatkov, če obstajajo - (</a:t>
            </a:r>
            <a:r>
              <a:rPr lang="sl-SI" b="1"/>
              <a:t>KATERIM TRETJIM PRAVNIM OSEBAM POSREDUJETE NJEGOVE PODATKE</a:t>
            </a:r>
            <a:r>
              <a:rPr lang="sl-SI"/>
              <a:t>);</a:t>
            </a:r>
          </a:p>
          <a:p>
            <a:pPr marL="1257300" lvl="2" indent="-342900">
              <a:buFont typeface="+mj-lt"/>
              <a:buAutoNum type="alphaLcParenR"/>
            </a:pPr>
            <a:r>
              <a:rPr lang="sl-SI"/>
              <a:t>kadar je ustrezno, dejstvo, da upravljavec namerava prenesti osebne podatke v tretjo državo ali mednarodno organizacijo - (</a:t>
            </a:r>
            <a:r>
              <a:rPr lang="sl-SI" b="1"/>
              <a:t>ALI PRENAŠATE PODATKE V T.I. TRETJE DRŽAVE</a:t>
            </a:r>
            <a:r>
              <a:rPr lang="sl-SI"/>
              <a:t>).</a:t>
            </a:r>
          </a:p>
          <a:p>
            <a:pPr lvl="2"/>
            <a:endParaRPr lang="sl-SI"/>
          </a:p>
          <a:p>
            <a:pPr lvl="2"/>
            <a:r>
              <a:rPr lang="sl-SI" b="1"/>
              <a:t>LAHKO UPORABITE </a:t>
            </a:r>
            <a:r>
              <a:rPr lang="sl-SI" b="1" u="sng">
                <a:solidFill>
                  <a:srgbClr val="FF0000"/>
                </a:solidFill>
              </a:rPr>
              <a:t>VZOREC</a:t>
            </a:r>
            <a:r>
              <a:rPr lang="sl-SI" b="1"/>
              <a:t> NA SPLETNI STRANI IP:</a:t>
            </a:r>
          </a:p>
          <a:p>
            <a:pPr lvl="2"/>
            <a:r>
              <a:rPr lang="sl-SI">
                <a:hlinkClick r:id="rId2"/>
              </a:rPr>
              <a:t>Vzorec obvestila posameznikom glede obdelave osebnih podatkov (člen 13 Splošne uredbe)</a:t>
            </a:r>
            <a:endParaRPr lang="sl-SI"/>
          </a:p>
          <a:p>
            <a:pPr marL="1257300" lvl="2" indent="-342900">
              <a:buFont typeface="+mj-lt"/>
              <a:buAutoNum type="alphaLcParenR"/>
            </a:pPr>
            <a:endParaRPr lang="sl-SI"/>
          </a:p>
        </p:txBody>
      </p:sp>
    </p:spTree>
    <p:extLst>
      <p:ext uri="{BB962C8B-B14F-4D97-AF65-F5344CB8AC3E}">
        <p14:creationId xmlns:p14="http://schemas.microsoft.com/office/powerpoint/2010/main" val="1600966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številke diapozitiva 2"/>
          <p:cNvSpPr>
            <a:spLocks noGrp="1"/>
          </p:cNvSpPr>
          <p:nvPr>
            <p:ph type="sldNum" sz="quarter" idx="12"/>
          </p:nvPr>
        </p:nvSpPr>
        <p:spPr/>
        <p:txBody>
          <a:bodyPr/>
          <a:lstStyle/>
          <a:p>
            <a:pPr>
              <a:defRPr/>
            </a:pPr>
            <a:fld id="{B564FB3C-5A74-4483-BF5A-B531D7C6DB11}" type="slidenum">
              <a:rPr lang="sl-SI" smtClean="0"/>
              <a:pPr>
                <a:defRPr/>
              </a:pPr>
              <a:t>43</a:t>
            </a:fld>
            <a:endParaRPr lang="sl-SI"/>
          </a:p>
        </p:txBody>
      </p:sp>
      <p:sp>
        <p:nvSpPr>
          <p:cNvPr id="2" name="Pravokotnik 1"/>
          <p:cNvSpPr/>
          <p:nvPr/>
        </p:nvSpPr>
        <p:spPr>
          <a:xfrm>
            <a:off x="251520" y="417612"/>
            <a:ext cx="8568952" cy="5544616"/>
          </a:xfrm>
          <a:prstGeom prst="rect">
            <a:avLst/>
          </a:prstGeom>
        </p:spPr>
        <p:txBody>
          <a:bodyPr wrap="square">
            <a:noAutofit/>
          </a:bodyPr>
          <a:lstStyle/>
          <a:p>
            <a:pPr algn="ctr"/>
            <a:r>
              <a:rPr lang="sl-SI" sz="2900" b="1">
                <a:latin typeface="+mj-lt"/>
                <a:ea typeface="+mj-ea"/>
                <a:cs typeface="+mj-cs"/>
              </a:rPr>
              <a:t>Informacije, ki se zagotovijo, kadar se OP </a:t>
            </a:r>
            <a:br>
              <a:rPr lang="sl-SI" sz="2900" b="1">
                <a:latin typeface="+mj-lt"/>
                <a:ea typeface="+mj-ea"/>
                <a:cs typeface="+mj-cs"/>
              </a:rPr>
            </a:br>
            <a:r>
              <a:rPr lang="sl-SI" sz="2900" b="1">
                <a:latin typeface="+mj-lt"/>
                <a:ea typeface="+mj-ea"/>
                <a:cs typeface="+mj-cs"/>
              </a:rPr>
              <a:t>pridobijo </a:t>
            </a:r>
            <a:r>
              <a:rPr lang="sl-SI" sz="2900" b="1" u="sng">
                <a:latin typeface="+mj-lt"/>
                <a:ea typeface="+mj-ea"/>
                <a:cs typeface="+mj-cs"/>
              </a:rPr>
              <a:t>od posameznika </a:t>
            </a:r>
            <a:r>
              <a:rPr lang="sl-SI" sz="2900" b="1">
                <a:latin typeface="+mj-lt"/>
                <a:ea typeface="+mj-ea"/>
                <a:cs typeface="+mj-cs"/>
              </a:rPr>
              <a:t>(člen 13.2)</a:t>
            </a:r>
          </a:p>
          <a:p>
            <a:endParaRPr lang="sl-SI" sz="2000" b="1">
              <a:latin typeface="+mn-lt"/>
            </a:endParaRPr>
          </a:p>
          <a:p>
            <a:pPr marL="914400" lvl="1" indent="-457200">
              <a:buFont typeface="+mj-lt"/>
              <a:buAutoNum type="alphaLcParenR"/>
            </a:pPr>
            <a:r>
              <a:rPr lang="sl-SI" sz="2000" b="1">
                <a:latin typeface="+mn-lt"/>
              </a:rPr>
              <a:t>obdobje hrambe OP </a:t>
            </a:r>
            <a:r>
              <a:rPr lang="sl-SI" sz="2000">
                <a:latin typeface="+mn-lt"/>
              </a:rPr>
              <a:t>ali, ko to ni mogoče, merila, ki se uporabijo za določitev tega obdobja;</a:t>
            </a:r>
          </a:p>
          <a:p>
            <a:pPr marL="914400" lvl="1" indent="-457200">
              <a:buFont typeface="+mj-lt"/>
              <a:buAutoNum type="alphaLcParenR"/>
            </a:pPr>
            <a:r>
              <a:rPr lang="sl-SI" sz="2000" b="1">
                <a:latin typeface="+mn-lt"/>
              </a:rPr>
              <a:t>obstoj pravice</a:t>
            </a:r>
            <a:r>
              <a:rPr lang="sl-SI" sz="2000">
                <a:latin typeface="+mn-lt"/>
              </a:rPr>
              <a:t>, da se od upravljavca zahtevajo </a:t>
            </a:r>
            <a:r>
              <a:rPr lang="sl-SI" sz="2000" b="1">
                <a:latin typeface="+mn-lt"/>
              </a:rPr>
              <a:t>dostop do OP</a:t>
            </a:r>
            <a:r>
              <a:rPr lang="sl-SI" sz="2000">
                <a:latin typeface="+mn-lt"/>
              </a:rPr>
              <a:t> in </a:t>
            </a:r>
            <a:r>
              <a:rPr lang="sl-SI" sz="2000" b="1">
                <a:latin typeface="+mn-lt"/>
              </a:rPr>
              <a:t>popravek ali izbris OP ali omejitev</a:t>
            </a:r>
            <a:r>
              <a:rPr lang="sl-SI" sz="2000">
                <a:latin typeface="+mn-lt"/>
              </a:rPr>
              <a:t> obdelave, obstoj pravice do </a:t>
            </a:r>
            <a:r>
              <a:rPr lang="sl-SI" sz="2000" b="1">
                <a:latin typeface="+mn-lt"/>
              </a:rPr>
              <a:t>ugovora</a:t>
            </a:r>
            <a:r>
              <a:rPr lang="sl-SI" sz="2000">
                <a:latin typeface="+mn-lt"/>
              </a:rPr>
              <a:t> obdelavi in pravice do </a:t>
            </a:r>
            <a:r>
              <a:rPr lang="sl-SI" sz="2000" b="1">
                <a:latin typeface="+mn-lt"/>
              </a:rPr>
              <a:t>prenosljivosti</a:t>
            </a:r>
            <a:r>
              <a:rPr lang="sl-SI" sz="2000">
                <a:latin typeface="+mn-lt"/>
              </a:rPr>
              <a:t> podatkov;</a:t>
            </a:r>
          </a:p>
          <a:p>
            <a:pPr marL="914400" lvl="1" indent="-457200">
              <a:buFont typeface="+mj-lt"/>
              <a:buAutoNum type="alphaLcParenR"/>
            </a:pPr>
            <a:r>
              <a:rPr lang="sl-SI" sz="2000">
                <a:latin typeface="+mn-lt"/>
              </a:rPr>
              <a:t>kadar obdelava temelji na privolitvi, </a:t>
            </a:r>
            <a:r>
              <a:rPr lang="sl-SI" sz="2000" b="1">
                <a:latin typeface="+mn-lt"/>
              </a:rPr>
              <a:t>obstoj pravice</a:t>
            </a:r>
            <a:r>
              <a:rPr lang="sl-SI" sz="2000">
                <a:latin typeface="+mn-lt"/>
              </a:rPr>
              <a:t>, da se lahko </a:t>
            </a:r>
            <a:r>
              <a:rPr lang="sl-SI" sz="2000" b="1">
                <a:latin typeface="+mn-lt"/>
              </a:rPr>
              <a:t>privolitev kadar koli prekliče</a:t>
            </a:r>
            <a:r>
              <a:rPr lang="sl-SI" sz="2000">
                <a:latin typeface="+mn-lt"/>
              </a:rPr>
              <a:t>, ne da bi to vplivalo na zakonitost obdelave podatkov, ki se je na podlagi privolitve izvajala do njenega preklica;</a:t>
            </a:r>
          </a:p>
          <a:p>
            <a:pPr marL="914400" lvl="1" indent="-457200">
              <a:buFont typeface="+mj-lt"/>
              <a:buAutoNum type="alphaLcParenR"/>
            </a:pPr>
            <a:r>
              <a:rPr lang="sl-SI" sz="2000">
                <a:latin typeface="+mn-lt"/>
              </a:rPr>
              <a:t>pravico do </a:t>
            </a:r>
            <a:r>
              <a:rPr lang="sl-SI" sz="2000" b="1">
                <a:latin typeface="+mn-lt"/>
              </a:rPr>
              <a:t>vložitve pritožbe pri nadzornem organu</a:t>
            </a:r>
            <a:r>
              <a:rPr lang="sl-SI" sz="2000">
                <a:latin typeface="+mn-lt"/>
              </a:rPr>
              <a:t>;</a:t>
            </a:r>
          </a:p>
          <a:p>
            <a:pPr marL="914400" lvl="1" indent="-457200">
              <a:buFont typeface="+mj-lt"/>
              <a:buAutoNum type="alphaLcParenR"/>
            </a:pPr>
            <a:r>
              <a:rPr lang="sl-SI" sz="2000">
                <a:latin typeface="+mn-lt"/>
              </a:rPr>
              <a:t>ali je </a:t>
            </a:r>
            <a:r>
              <a:rPr lang="sl-SI" sz="2000" b="1">
                <a:latin typeface="+mn-lt"/>
              </a:rPr>
              <a:t>zagotovitev OP statutarna ali pogodbena obveznost ali pa obveznost</a:t>
            </a:r>
            <a:r>
              <a:rPr lang="sl-SI" sz="2000">
                <a:latin typeface="+mn-lt"/>
              </a:rPr>
              <a:t>, ki je potrebna za sklenitev pogodbe, ter ali mora posameznikzagotoviti OP ter kakšne so morebitne </a:t>
            </a:r>
            <a:r>
              <a:rPr lang="sl-SI" sz="2000" b="1">
                <a:latin typeface="+mn-lt"/>
              </a:rPr>
              <a:t>posledice, če se taki podatki ne zagotovijo</a:t>
            </a:r>
            <a:r>
              <a:rPr lang="sl-SI" sz="2000">
                <a:latin typeface="+mn-lt"/>
              </a:rPr>
              <a:t>, in</a:t>
            </a:r>
          </a:p>
          <a:p>
            <a:pPr marL="914400" lvl="1" indent="-457200">
              <a:buFont typeface="+mj-lt"/>
              <a:buAutoNum type="alphaLcParenR"/>
            </a:pPr>
            <a:r>
              <a:rPr lang="sl-SI" sz="2000" b="1">
                <a:latin typeface="+mn-lt"/>
              </a:rPr>
              <a:t>obstoj avtomatiziranega sprejemanja odločitev</a:t>
            </a:r>
            <a:r>
              <a:rPr lang="sl-SI" sz="2000">
                <a:latin typeface="+mn-lt"/>
              </a:rPr>
              <a:t>, vključno z oblikovanjem profilov: </a:t>
            </a:r>
            <a:r>
              <a:rPr lang="sl-SI" sz="2000" b="1">
                <a:latin typeface="+mn-lt"/>
              </a:rPr>
              <a:t>razlogi, pomen in predvidene posledice</a:t>
            </a:r>
            <a:r>
              <a:rPr lang="sl-SI" sz="2000">
                <a:latin typeface="+mn-lt"/>
              </a:rPr>
              <a:t>.</a:t>
            </a:r>
          </a:p>
          <a:p>
            <a:pPr marL="914400" lvl="1" indent="-457200">
              <a:buFont typeface="+mj-lt"/>
              <a:buAutoNum type="alphaLcParenR"/>
            </a:pPr>
            <a:endParaRPr lang="sl-SI" sz="2000" b="1">
              <a:latin typeface="+mn-lt"/>
            </a:endParaRPr>
          </a:p>
        </p:txBody>
      </p:sp>
    </p:spTree>
    <p:extLst>
      <p:ext uri="{BB962C8B-B14F-4D97-AF65-F5344CB8AC3E}">
        <p14:creationId xmlns:p14="http://schemas.microsoft.com/office/powerpoint/2010/main" val="3550755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številke diapozitiva 2"/>
          <p:cNvSpPr>
            <a:spLocks noGrp="1"/>
          </p:cNvSpPr>
          <p:nvPr>
            <p:ph type="sldNum" sz="quarter" idx="12"/>
          </p:nvPr>
        </p:nvSpPr>
        <p:spPr/>
        <p:txBody>
          <a:bodyPr/>
          <a:lstStyle/>
          <a:p>
            <a:pPr>
              <a:defRPr/>
            </a:pPr>
            <a:fld id="{B564FB3C-5A74-4483-BF5A-B531D7C6DB11}" type="slidenum">
              <a:rPr lang="sl-SI" smtClean="0"/>
              <a:pPr>
                <a:defRPr/>
              </a:pPr>
              <a:t>44</a:t>
            </a:fld>
            <a:endParaRPr lang="sl-SI"/>
          </a:p>
        </p:txBody>
      </p:sp>
      <p:sp>
        <p:nvSpPr>
          <p:cNvPr id="2" name="Pravokotnik 1"/>
          <p:cNvSpPr/>
          <p:nvPr/>
        </p:nvSpPr>
        <p:spPr>
          <a:xfrm>
            <a:off x="251520" y="417612"/>
            <a:ext cx="8568952" cy="5544616"/>
          </a:xfrm>
          <a:prstGeom prst="rect">
            <a:avLst/>
          </a:prstGeom>
        </p:spPr>
        <p:txBody>
          <a:bodyPr wrap="square">
            <a:noAutofit/>
          </a:bodyPr>
          <a:lstStyle/>
          <a:p>
            <a:pPr algn="ctr"/>
            <a:r>
              <a:rPr lang="sl-SI" sz="2900" b="1">
                <a:latin typeface="+mj-lt"/>
                <a:ea typeface="+mj-ea"/>
                <a:cs typeface="+mj-cs"/>
              </a:rPr>
              <a:t>Informacije posamezniku, ko dobite podatke </a:t>
            </a:r>
            <a:br>
              <a:rPr lang="sl-SI" sz="2900" b="1">
                <a:latin typeface="+mj-lt"/>
                <a:ea typeface="+mj-ea"/>
                <a:cs typeface="+mj-cs"/>
              </a:rPr>
            </a:br>
            <a:r>
              <a:rPr lang="sl-SI" sz="2900" b="1" u="sng">
                <a:latin typeface="+mj-lt"/>
                <a:ea typeface="+mj-ea"/>
                <a:cs typeface="+mj-cs"/>
              </a:rPr>
              <a:t>iz drugega vira </a:t>
            </a:r>
            <a:r>
              <a:rPr lang="sl-SI" sz="2900" b="1">
                <a:latin typeface="+mj-lt"/>
                <a:ea typeface="+mj-ea"/>
                <a:cs typeface="+mj-cs"/>
              </a:rPr>
              <a:t>(člen 14)</a:t>
            </a:r>
          </a:p>
          <a:p>
            <a:pPr lvl="1"/>
            <a:endParaRPr lang="sl-SI" sz="2000" b="1"/>
          </a:p>
          <a:p>
            <a:pPr marL="342900" indent="-342900">
              <a:buFont typeface="Arial" panose="020B0604020202020204" pitchFamily="34" charset="0"/>
              <a:buChar char="•"/>
            </a:pPr>
            <a:r>
              <a:rPr lang="sl-SI" sz="2000"/>
              <a:t>večinoma podobno zahtevam iz 13. člena</a:t>
            </a:r>
          </a:p>
          <a:p>
            <a:pPr marL="342900" indent="-342900">
              <a:buFont typeface="Arial" panose="020B0604020202020204" pitchFamily="34" charset="0"/>
              <a:buChar char="•"/>
            </a:pPr>
            <a:r>
              <a:rPr lang="sl-SI" sz="2000"/>
              <a:t>dodatno morate navesti </a:t>
            </a:r>
            <a:r>
              <a:rPr lang="sl-SI" sz="2000" b="1"/>
              <a:t>vir podatka</a:t>
            </a:r>
            <a:r>
              <a:rPr lang="sl-SI" sz="2000"/>
              <a:t>, npr.:</a:t>
            </a:r>
          </a:p>
          <a:p>
            <a:pPr marL="742950" lvl="1" indent="-285750">
              <a:buFont typeface="Arial" panose="020B0604020202020204" pitchFamily="34" charset="0"/>
              <a:buChar char="•"/>
            </a:pPr>
            <a:endParaRPr lang="sl-SI" sz="2000" b="1"/>
          </a:p>
          <a:p>
            <a:pPr marL="742950" lvl="1" indent="-285750">
              <a:buFont typeface="Arial" panose="020B0604020202020204" pitchFamily="34" charset="0"/>
              <a:buChar char="•"/>
            </a:pPr>
            <a:r>
              <a:rPr lang="sl-SI" b="1"/>
              <a:t>od drugih upravljavcev</a:t>
            </a:r>
            <a:r>
              <a:rPr lang="sl-SI"/>
              <a:t> (npr. od drugih podjetij ali institucij),</a:t>
            </a:r>
            <a:endParaRPr lang="sl-SI" sz="2800"/>
          </a:p>
          <a:p>
            <a:pPr marL="742950" lvl="1" indent="-285750">
              <a:buFont typeface="Arial" panose="020B0604020202020204" pitchFamily="34" charset="0"/>
              <a:buChar char="•"/>
            </a:pPr>
            <a:r>
              <a:rPr lang="sl-SI" b="1"/>
              <a:t>iz javno dostopnih virov</a:t>
            </a:r>
            <a:r>
              <a:rPr lang="sl-SI"/>
              <a:t> (npr. iz javnih registrov, na spletnih straneh ipd.),</a:t>
            </a:r>
            <a:endParaRPr lang="sl-SI" sz="2800"/>
          </a:p>
          <a:p>
            <a:pPr marL="742950" lvl="1" indent="-285750">
              <a:buFont typeface="Arial" panose="020B0604020202020204" pitchFamily="34" charset="0"/>
              <a:buChar char="•"/>
            </a:pPr>
            <a:r>
              <a:rPr lang="sl-SI" b="1"/>
              <a:t>od drugih posameznikov</a:t>
            </a:r>
            <a:r>
              <a:rPr lang="sl-SI"/>
              <a:t> (npr. posameznik zaupa telefonsko številko svojega prijatelja podjetju, to pa ga mora obvestiti o pridobitvi podatka).</a:t>
            </a:r>
            <a:endParaRPr lang="sl-SI" sz="2800"/>
          </a:p>
          <a:p>
            <a:pPr marL="800100" lvl="1" indent="-342900">
              <a:buFont typeface="Arial" panose="020B0604020202020204" pitchFamily="34" charset="0"/>
              <a:buChar char="•"/>
            </a:pPr>
            <a:endParaRPr lang="sl-SI" sz="2000" b="1"/>
          </a:p>
          <a:p>
            <a:pPr marL="800100" lvl="1" indent="-342900">
              <a:buFont typeface="Arial" panose="020B0604020202020204" pitchFamily="34" charset="0"/>
              <a:buChar char="•"/>
            </a:pPr>
            <a:endParaRPr lang="sl-SI" sz="2000" b="1"/>
          </a:p>
          <a:p>
            <a:pPr lvl="1"/>
            <a:r>
              <a:rPr lang="sl-SI" b="1"/>
              <a:t>LAHKO UPORABITE </a:t>
            </a:r>
            <a:r>
              <a:rPr lang="sl-SI" b="1" u="sng">
                <a:solidFill>
                  <a:srgbClr val="FF0000"/>
                </a:solidFill>
              </a:rPr>
              <a:t>VZOREC</a:t>
            </a:r>
            <a:r>
              <a:rPr lang="sl-SI" b="1"/>
              <a:t> NA SPLETNI STRANI IP:</a:t>
            </a:r>
          </a:p>
          <a:p>
            <a:pPr marL="800100" lvl="1" indent="-342900">
              <a:buFont typeface="Arial" panose="020B0604020202020204" pitchFamily="34" charset="0"/>
              <a:buChar char="•"/>
            </a:pPr>
            <a:r>
              <a:rPr lang="sl-SI" sz="2000">
                <a:hlinkClick r:id="rId2"/>
              </a:rPr>
              <a:t>Vzorec obvestila posameznikom glede obdelave osebnih podatkov (člen 14 Splošne uredbe)</a:t>
            </a:r>
            <a:endParaRPr lang="sl-SI" sz="2000"/>
          </a:p>
          <a:p>
            <a:pPr lvl="1"/>
            <a:endParaRPr lang="sl-SI" sz="2000" b="1">
              <a:latin typeface="+mn-lt"/>
            </a:endParaRPr>
          </a:p>
        </p:txBody>
      </p:sp>
    </p:spTree>
    <p:extLst>
      <p:ext uri="{BB962C8B-B14F-4D97-AF65-F5344CB8AC3E}">
        <p14:creationId xmlns:p14="http://schemas.microsoft.com/office/powerpoint/2010/main" val="3449834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številke diapozitiva 2"/>
          <p:cNvSpPr>
            <a:spLocks noGrp="1"/>
          </p:cNvSpPr>
          <p:nvPr>
            <p:ph type="sldNum" sz="quarter" idx="12"/>
          </p:nvPr>
        </p:nvSpPr>
        <p:spPr/>
        <p:txBody>
          <a:bodyPr/>
          <a:lstStyle/>
          <a:p>
            <a:pPr>
              <a:defRPr/>
            </a:pPr>
            <a:fld id="{B564FB3C-5A74-4483-BF5A-B531D7C6DB11}" type="slidenum">
              <a:rPr lang="sl-SI" smtClean="0"/>
              <a:pPr>
                <a:defRPr/>
              </a:pPr>
              <a:t>45</a:t>
            </a:fld>
            <a:endParaRPr lang="sl-SI"/>
          </a:p>
        </p:txBody>
      </p:sp>
      <p:sp>
        <p:nvSpPr>
          <p:cNvPr id="2" name="Pravokotnik 1"/>
          <p:cNvSpPr/>
          <p:nvPr/>
        </p:nvSpPr>
        <p:spPr>
          <a:xfrm>
            <a:off x="251520" y="233082"/>
            <a:ext cx="8712968" cy="6292262"/>
          </a:xfrm>
          <a:prstGeom prst="rect">
            <a:avLst/>
          </a:prstGeom>
        </p:spPr>
        <p:txBody>
          <a:bodyPr wrap="square">
            <a:noAutofit/>
          </a:bodyPr>
          <a:lstStyle/>
          <a:p>
            <a:pPr algn="ctr"/>
            <a:r>
              <a:rPr lang="sl-SI" sz="2900" b="1"/>
              <a:t>Sankcije (83. člen)</a:t>
            </a:r>
          </a:p>
          <a:p>
            <a:pPr algn="ctr"/>
            <a:endParaRPr lang="sl-SI" sz="2000"/>
          </a:p>
          <a:p>
            <a:r>
              <a:rPr lang="sl-SI" sz="1600" b="1">
                <a:latin typeface="+mn-lt"/>
              </a:rPr>
              <a:t>Upravne globe</a:t>
            </a:r>
            <a:r>
              <a:rPr lang="sl-SI" sz="1600">
                <a:latin typeface="+mn-lt"/>
              </a:rPr>
              <a:t>: </a:t>
            </a:r>
            <a:r>
              <a:rPr lang="sl-SI" sz="1600" b="1">
                <a:latin typeface="+mn-lt"/>
              </a:rPr>
              <a:t>učinkovite, sorazmerne in odvračilne</a:t>
            </a:r>
            <a:r>
              <a:rPr lang="sl-SI" sz="1600">
                <a:latin typeface="+mn-lt"/>
              </a:rPr>
              <a:t>.</a:t>
            </a:r>
          </a:p>
          <a:p>
            <a:endParaRPr lang="sl-SI" sz="1600">
              <a:latin typeface="+mn-lt"/>
            </a:endParaRPr>
          </a:p>
          <a:p>
            <a:r>
              <a:rPr lang="sl-SI" sz="1600">
                <a:latin typeface="+mn-lt"/>
              </a:rPr>
              <a:t>Pri odločanju o tem, </a:t>
            </a:r>
            <a:r>
              <a:rPr lang="sl-SI" sz="1600" b="1">
                <a:latin typeface="+mn-lt"/>
              </a:rPr>
              <a:t>ali</a:t>
            </a:r>
            <a:r>
              <a:rPr lang="sl-SI" sz="1600">
                <a:latin typeface="+mn-lt"/>
              </a:rPr>
              <a:t> se naloži upravna globa, </a:t>
            </a:r>
            <a:r>
              <a:rPr lang="sl-SI" sz="1600" b="1">
                <a:latin typeface="+mn-lt"/>
              </a:rPr>
              <a:t>in o višini upravne globe </a:t>
            </a:r>
            <a:r>
              <a:rPr lang="sl-SI" sz="1600">
                <a:latin typeface="+mn-lt"/>
              </a:rPr>
              <a:t>za vsak posamezen primer se ustrezno upošteva naslednje:</a:t>
            </a:r>
          </a:p>
          <a:p>
            <a:pPr marL="457200" indent="-457200">
              <a:buFont typeface="+mj-lt"/>
              <a:buAutoNum type="alphaLcParenR"/>
            </a:pPr>
            <a:r>
              <a:rPr lang="sl-SI" sz="1600" b="1">
                <a:latin typeface="+mn-lt"/>
              </a:rPr>
              <a:t>narava, teža in trajanje kršitve</a:t>
            </a:r>
            <a:r>
              <a:rPr lang="sl-SI" sz="1600">
                <a:latin typeface="+mn-lt"/>
              </a:rPr>
              <a:t>, pri čemer se upoštevajo narava, obseg ali namen zadevne obdelave ter </a:t>
            </a:r>
            <a:r>
              <a:rPr lang="sl-SI" sz="1600" b="1">
                <a:latin typeface="+mn-lt"/>
              </a:rPr>
              <a:t>število posameznikov</a:t>
            </a:r>
            <a:r>
              <a:rPr lang="sl-SI" sz="1600">
                <a:latin typeface="+mn-lt"/>
              </a:rPr>
              <a:t>, na katere se nanašajo osebni podatki in ki jih je kršitev prizadela, in </a:t>
            </a:r>
            <a:r>
              <a:rPr lang="sl-SI" sz="1600" b="1">
                <a:latin typeface="+mn-lt"/>
              </a:rPr>
              <a:t>raven škode</a:t>
            </a:r>
            <a:r>
              <a:rPr lang="sl-SI" sz="1600">
                <a:latin typeface="+mn-lt"/>
              </a:rPr>
              <a:t>, ki so jo utrpeli; </a:t>
            </a:r>
          </a:p>
          <a:p>
            <a:pPr marL="457200" indent="-457200">
              <a:buFont typeface="+mj-lt"/>
              <a:buAutoNum type="alphaLcParenR"/>
            </a:pPr>
            <a:r>
              <a:rPr lang="sl-SI" sz="1600">
                <a:latin typeface="+mn-lt"/>
              </a:rPr>
              <a:t>ali je kršitev </a:t>
            </a:r>
            <a:r>
              <a:rPr lang="sl-SI" sz="1600" b="1">
                <a:latin typeface="+mn-lt"/>
              </a:rPr>
              <a:t>namerna</a:t>
            </a:r>
            <a:r>
              <a:rPr lang="sl-SI" sz="1600">
                <a:latin typeface="+mn-lt"/>
              </a:rPr>
              <a:t> ali posledica </a:t>
            </a:r>
            <a:r>
              <a:rPr lang="sl-SI" sz="1600" b="1">
                <a:latin typeface="+mn-lt"/>
              </a:rPr>
              <a:t>malomarnosti</a:t>
            </a:r>
            <a:r>
              <a:rPr lang="sl-SI" sz="1600">
                <a:latin typeface="+mn-lt"/>
              </a:rPr>
              <a:t>;</a:t>
            </a:r>
          </a:p>
          <a:p>
            <a:pPr marL="457200" indent="-457200">
              <a:buFont typeface="+mj-lt"/>
              <a:buAutoNum type="alphaLcParenR"/>
            </a:pPr>
            <a:r>
              <a:rPr lang="sl-SI" sz="1600">
                <a:latin typeface="+mn-lt"/>
              </a:rPr>
              <a:t>vsi </a:t>
            </a:r>
            <a:r>
              <a:rPr lang="sl-SI" sz="1600" b="1">
                <a:latin typeface="+mn-lt"/>
              </a:rPr>
              <a:t>ukrepi, ki jih je sprejel upravljavec ali obdelovalec</a:t>
            </a:r>
            <a:r>
              <a:rPr lang="sl-SI" sz="1600">
                <a:latin typeface="+mn-lt"/>
              </a:rPr>
              <a:t>, da bi ublažil škodo</a:t>
            </a:r>
            <a:r>
              <a:rPr lang="sl-SI" sz="1600"/>
              <a:t> za </a:t>
            </a:r>
            <a:r>
              <a:rPr lang="sl-SI" sz="1600">
                <a:latin typeface="+mn-lt"/>
              </a:rPr>
              <a:t>posameznike;</a:t>
            </a:r>
          </a:p>
          <a:p>
            <a:pPr marL="457200" indent="-457200">
              <a:buFont typeface="+mj-lt"/>
              <a:buAutoNum type="alphaLcParenR"/>
            </a:pPr>
            <a:r>
              <a:rPr lang="sl-SI" sz="1600" b="1">
                <a:latin typeface="+mn-lt"/>
              </a:rPr>
              <a:t>stopnja odgovornosti upravljavca ali obdelovalca</a:t>
            </a:r>
            <a:r>
              <a:rPr lang="sl-SI" sz="1600">
                <a:latin typeface="+mn-lt"/>
              </a:rPr>
              <a:t>, pri čemer se upoštevajo tehnični in organizacijski ukrepi, ki jih je sprejel v skladu s členoma 25 in 32;</a:t>
            </a:r>
          </a:p>
          <a:p>
            <a:pPr marL="457200" indent="-457200">
              <a:buFont typeface="+mj-lt"/>
              <a:buAutoNum type="alphaLcParenR" startAt="5"/>
            </a:pPr>
            <a:r>
              <a:rPr lang="sl-SI" sz="1600"/>
              <a:t>vse zadevne </a:t>
            </a:r>
            <a:r>
              <a:rPr lang="sl-SI" sz="1600" b="1"/>
              <a:t>predhodne kršitve </a:t>
            </a:r>
            <a:r>
              <a:rPr lang="sl-SI" sz="1600"/>
              <a:t>upravljavca ali obdelovalca;</a:t>
            </a:r>
          </a:p>
          <a:p>
            <a:pPr marL="457200" indent="-457200">
              <a:buFont typeface="+mj-lt"/>
              <a:buAutoNum type="alphaLcParenR" startAt="5"/>
            </a:pPr>
            <a:r>
              <a:rPr lang="sl-SI" sz="1600" b="1"/>
              <a:t>stopnja sodelovanja z nadzornim organom </a:t>
            </a:r>
            <a:r>
              <a:rPr lang="sl-SI" sz="1600"/>
              <a:t>pri odpravljanju kršitve in blažitvi učinkov kršitve;</a:t>
            </a:r>
          </a:p>
          <a:p>
            <a:pPr marL="457200" indent="-457200">
              <a:buFont typeface="+mj-lt"/>
              <a:buAutoNum type="alphaLcParenR" startAt="5"/>
            </a:pPr>
            <a:r>
              <a:rPr lang="sl-SI" sz="1600" b="1"/>
              <a:t>vrste osebnih podatkov</a:t>
            </a:r>
            <a:r>
              <a:rPr lang="sl-SI" sz="1600"/>
              <a:t>, ki jih zadeva kršitev,</a:t>
            </a:r>
          </a:p>
          <a:p>
            <a:pPr marL="457200" indent="-457200">
              <a:buFont typeface="+mj-lt"/>
              <a:buAutoNum type="alphaLcParenR" startAt="5"/>
            </a:pPr>
            <a:r>
              <a:rPr lang="sl-SI" sz="1600" b="1"/>
              <a:t>kako je nadzorni organ izvedel za kršitev</a:t>
            </a:r>
            <a:r>
              <a:rPr lang="sl-SI" sz="1600"/>
              <a:t>, zlasti če in v kakšnem obsegu ga je upravljavec ali obdelovalec uradno obvestil o kršitvi;</a:t>
            </a:r>
          </a:p>
          <a:p>
            <a:pPr marL="457200" indent="-457200">
              <a:buFont typeface="+mj-lt"/>
              <a:buAutoNum type="alphaLcParenR" startAt="5"/>
            </a:pPr>
            <a:r>
              <a:rPr lang="sl-SI" sz="1600"/>
              <a:t>če so bili ukrepi iz člena 58(2) že prej odrejeni zoper zadevnega upravljavca ali obdelovalca v zvezi z enako vsebino, skladnost s temi ukrepi;</a:t>
            </a:r>
          </a:p>
          <a:p>
            <a:pPr marL="457200" indent="-457200">
              <a:buFont typeface="+mj-lt"/>
              <a:buAutoNum type="alphaLcParenR" startAt="5"/>
            </a:pPr>
            <a:r>
              <a:rPr lang="sl-SI" sz="1600" b="1"/>
              <a:t>upoštevanje odobrenih kodeksov ravnanja </a:t>
            </a:r>
            <a:r>
              <a:rPr lang="sl-SI" sz="1600"/>
              <a:t>v skladu s členom 40 ali </a:t>
            </a:r>
            <a:r>
              <a:rPr lang="sl-SI" sz="1600" b="1"/>
              <a:t>odobrenih mehanizmov certifikacije </a:t>
            </a:r>
            <a:r>
              <a:rPr lang="sl-SI" sz="1600"/>
              <a:t>v skladu s členom 42, in </a:t>
            </a:r>
          </a:p>
          <a:p>
            <a:pPr marL="457200" indent="-457200">
              <a:buFont typeface="+mj-lt"/>
              <a:buAutoNum type="alphaLcParenR" startAt="5"/>
            </a:pPr>
            <a:r>
              <a:rPr lang="sl-SI" sz="1600"/>
              <a:t>morebitni </a:t>
            </a:r>
            <a:r>
              <a:rPr lang="sl-SI" sz="1600" b="1"/>
              <a:t>drugi oteževalni ali olajševalni dejavniki </a:t>
            </a:r>
            <a:r>
              <a:rPr lang="sl-SI" sz="1600"/>
              <a:t>v zvezi z okoliščinami primera, kot so pridobljene finančne koristi ali preprečene izgube, ki neposredno ali posredno izhajajo iz kršitve.</a:t>
            </a:r>
          </a:p>
          <a:p>
            <a:pPr marL="457200" indent="-457200">
              <a:buFont typeface="+mj-lt"/>
              <a:buAutoNum type="alphaLcParenR"/>
            </a:pPr>
            <a:endParaRPr lang="sl-SI" sz="1400">
              <a:latin typeface="+mn-lt"/>
            </a:endParaRPr>
          </a:p>
        </p:txBody>
      </p:sp>
      <p:pic>
        <p:nvPicPr>
          <p:cNvPr id="5" name="Picture 2" descr="E:\Users\atomsic\Pictures\funny\ZVOP_ZDIJZ related\euro-money-paper-and-coi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4273" y="484771"/>
            <a:ext cx="1580740" cy="99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629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CAD8D541-91D0-4D58-8BF3-6B13736725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500" y="990092"/>
            <a:ext cx="9893300" cy="5398762"/>
          </a:xfrm>
        </p:spPr>
      </p:pic>
      <p:sp>
        <p:nvSpPr>
          <p:cNvPr id="3" name="Pravokotnik: zaokroženi vogali 2">
            <a:extLst>
              <a:ext uri="{FF2B5EF4-FFF2-40B4-BE49-F238E27FC236}">
                <a16:creationId xmlns:a16="http://schemas.microsoft.com/office/drawing/2014/main" id="{06266496-D658-47B1-A17E-F2105EDF6B2D}"/>
              </a:ext>
            </a:extLst>
          </p:cNvPr>
          <p:cNvSpPr/>
          <p:nvPr/>
        </p:nvSpPr>
        <p:spPr>
          <a:xfrm>
            <a:off x="6121400" y="3689473"/>
            <a:ext cx="2921000" cy="1669927"/>
          </a:xfrm>
          <a:prstGeom prst="roundRect">
            <a:avLst/>
          </a:prstGeom>
          <a:solidFill>
            <a:schemeClr val="accent1">
              <a:lumMod val="20000"/>
              <a:lumOff val="80000"/>
              <a:alpha val="3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l-SI"/>
          </a:p>
        </p:txBody>
      </p:sp>
    </p:spTree>
    <p:extLst>
      <p:ext uri="{BB962C8B-B14F-4D97-AF65-F5344CB8AC3E}">
        <p14:creationId xmlns:p14="http://schemas.microsoft.com/office/powerpoint/2010/main" val="2280847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DBB2C4B3-82D6-440D-A0BF-435888B37550}"/>
              </a:ext>
            </a:extLst>
          </p:cNvPr>
          <p:cNvPicPr>
            <a:picLocks noChangeAspect="1"/>
          </p:cNvPicPr>
          <p:nvPr/>
        </p:nvPicPr>
        <p:blipFill rotWithShape="1">
          <a:blip r:embed="rId2">
            <a:extLst>
              <a:ext uri="{28A0092B-C50C-407E-A947-70E740481C1C}">
                <a14:useLocalDpi xmlns:a14="http://schemas.microsoft.com/office/drawing/2010/main" val="0"/>
              </a:ext>
            </a:extLst>
          </a:blip>
          <a:srcRect t="19205"/>
          <a:stretch/>
        </p:blipFill>
        <p:spPr>
          <a:xfrm>
            <a:off x="198306" y="61267"/>
            <a:ext cx="3284290" cy="6633865"/>
          </a:xfrm>
          <a:prstGeom prst="rect">
            <a:avLst/>
          </a:prstGeom>
        </p:spPr>
      </p:pic>
      <p:sp>
        <p:nvSpPr>
          <p:cNvPr id="12" name="PoljeZBesedilom 11">
            <a:extLst>
              <a:ext uri="{FF2B5EF4-FFF2-40B4-BE49-F238E27FC236}">
                <a16:creationId xmlns:a16="http://schemas.microsoft.com/office/drawing/2014/main" id="{9F1D5551-3463-40DF-9C23-F5F9801CD7DE}"/>
              </a:ext>
            </a:extLst>
          </p:cNvPr>
          <p:cNvSpPr txBox="1"/>
          <p:nvPr/>
        </p:nvSpPr>
        <p:spPr>
          <a:xfrm>
            <a:off x="4572000" y="5437780"/>
            <a:ext cx="3821186" cy="1077218"/>
          </a:xfrm>
          <a:prstGeom prst="rect">
            <a:avLst/>
          </a:prstGeom>
          <a:noFill/>
        </p:spPr>
        <p:txBody>
          <a:bodyPr wrap="square" rtlCol="0">
            <a:spAutoFit/>
          </a:bodyPr>
          <a:lstStyle/>
          <a:p>
            <a:r>
              <a:rPr lang="sl-SI" sz="3200" dirty="0"/>
              <a:t>POMOČ IN UPORABNA GRADIVA</a:t>
            </a:r>
          </a:p>
        </p:txBody>
      </p:sp>
      <p:sp>
        <p:nvSpPr>
          <p:cNvPr id="13" name="PoljeZBesedilom 12">
            <a:extLst>
              <a:ext uri="{FF2B5EF4-FFF2-40B4-BE49-F238E27FC236}">
                <a16:creationId xmlns:a16="http://schemas.microsoft.com/office/drawing/2014/main" id="{3A87D7E0-C290-4999-ABE6-3C7E0C39D104}"/>
              </a:ext>
            </a:extLst>
          </p:cNvPr>
          <p:cNvSpPr txBox="1"/>
          <p:nvPr/>
        </p:nvSpPr>
        <p:spPr>
          <a:xfrm>
            <a:off x="4572000" y="365537"/>
            <a:ext cx="3556932" cy="4031873"/>
          </a:xfrm>
          <a:prstGeom prst="rect">
            <a:avLst/>
          </a:prstGeom>
          <a:noFill/>
        </p:spPr>
        <p:txBody>
          <a:bodyPr wrap="square" rtlCol="0">
            <a:spAutoFit/>
          </a:bodyPr>
          <a:lstStyle/>
          <a:p>
            <a:r>
              <a:rPr lang="sl-SI" sz="3200"/>
              <a:t>VPRAŠANJA?</a:t>
            </a:r>
          </a:p>
          <a:p>
            <a:endParaRPr lang="sl-SI" sz="3200"/>
          </a:p>
          <a:p>
            <a:endParaRPr lang="sl-SI" sz="3200"/>
          </a:p>
          <a:p>
            <a:r>
              <a:rPr lang="sl-SI" sz="3200"/>
              <a:t>RAPiD</a:t>
            </a:r>
            <a:r>
              <a:rPr lang="sl-SI" sz="3200" dirty="0"/>
              <a:t>.SI  </a:t>
            </a:r>
          </a:p>
          <a:p>
            <a:r>
              <a:rPr lang="sl-SI" sz="3200" dirty="0" err="1"/>
              <a:t>Raising</a:t>
            </a:r>
            <a:r>
              <a:rPr lang="sl-SI" sz="3200" dirty="0"/>
              <a:t> </a:t>
            </a:r>
            <a:r>
              <a:rPr lang="sl-SI" sz="3200" dirty="0" err="1"/>
              <a:t>Awareness</a:t>
            </a:r>
            <a:r>
              <a:rPr lang="sl-SI" sz="3200" dirty="0"/>
              <a:t> on Data </a:t>
            </a:r>
            <a:r>
              <a:rPr lang="sl-SI" sz="3200" dirty="0" err="1"/>
              <a:t>Protection</a:t>
            </a:r>
            <a:r>
              <a:rPr lang="sl-SI" sz="3200" dirty="0"/>
              <a:t> </a:t>
            </a:r>
            <a:r>
              <a:rPr lang="sl-SI" sz="3200" dirty="0" err="1"/>
              <a:t>and</a:t>
            </a:r>
            <a:r>
              <a:rPr lang="sl-SI" sz="3200" dirty="0"/>
              <a:t> GDPR in </a:t>
            </a:r>
            <a:r>
              <a:rPr lang="sl-SI" sz="3200" dirty="0" err="1"/>
              <a:t>Slovenia</a:t>
            </a:r>
            <a:endParaRPr lang="sl-SI" sz="3200" dirty="0"/>
          </a:p>
        </p:txBody>
      </p:sp>
    </p:spTree>
    <p:extLst>
      <p:ext uri="{BB962C8B-B14F-4D97-AF65-F5344CB8AC3E}">
        <p14:creationId xmlns:p14="http://schemas.microsoft.com/office/powerpoint/2010/main" val="1221568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EFE809-CAF9-4E49-85E7-B1E76D067150}"/>
              </a:ext>
            </a:extLst>
          </p:cNvPr>
          <p:cNvSpPr>
            <a:spLocks noGrp="1"/>
          </p:cNvSpPr>
          <p:nvPr>
            <p:ph type="title"/>
          </p:nvPr>
        </p:nvSpPr>
        <p:spPr/>
        <p:txBody>
          <a:bodyPr>
            <a:normAutofit fontScale="90000"/>
          </a:bodyPr>
          <a:lstStyle/>
          <a:p>
            <a:pPr algn="l"/>
            <a:r>
              <a:rPr lang="sl-SI" b="1" dirty="0"/>
              <a:t>www.upravljavec.si</a:t>
            </a:r>
          </a:p>
        </p:txBody>
      </p:sp>
      <p:pic>
        <p:nvPicPr>
          <p:cNvPr id="5" name="Označba mesta vsebine 4">
            <a:extLst>
              <a:ext uri="{FF2B5EF4-FFF2-40B4-BE49-F238E27FC236}">
                <a16:creationId xmlns:a16="http://schemas.microsoft.com/office/drawing/2014/main" id="{CAD8D541-91D0-4D58-8BF3-6B13736725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19" y="1864659"/>
            <a:ext cx="9403713" cy="5131595"/>
          </a:xfrm>
        </p:spPr>
      </p:pic>
      <p:pic>
        <p:nvPicPr>
          <p:cNvPr id="4" name="Slika 3">
            <a:extLst>
              <a:ext uri="{FF2B5EF4-FFF2-40B4-BE49-F238E27FC236}">
                <a16:creationId xmlns:a16="http://schemas.microsoft.com/office/drawing/2014/main" id="{DEDC75E4-89F2-42E7-B3B6-A36968010A1B}"/>
              </a:ext>
            </a:extLst>
          </p:cNvPr>
          <p:cNvPicPr>
            <a:picLocks noChangeAspect="1"/>
          </p:cNvPicPr>
          <p:nvPr/>
        </p:nvPicPr>
        <p:blipFill>
          <a:blip r:embed="rId3"/>
          <a:stretch>
            <a:fillRect/>
          </a:stretch>
        </p:blipFill>
        <p:spPr>
          <a:xfrm>
            <a:off x="7393081" y="36226"/>
            <a:ext cx="1703294" cy="1703294"/>
          </a:xfrm>
          <a:prstGeom prst="rect">
            <a:avLst/>
          </a:prstGeom>
        </p:spPr>
      </p:pic>
    </p:spTree>
    <p:extLst>
      <p:ext uri="{BB962C8B-B14F-4D97-AF65-F5344CB8AC3E}">
        <p14:creationId xmlns:p14="http://schemas.microsoft.com/office/powerpoint/2010/main" val="917056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0912724F-5595-4790-930C-89B37EC40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70" y="272287"/>
            <a:ext cx="6449754" cy="5633563"/>
          </a:xfrm>
          <a:prstGeom prst="rect">
            <a:avLst/>
          </a:prstGeom>
        </p:spPr>
      </p:pic>
      <p:sp>
        <p:nvSpPr>
          <p:cNvPr id="4" name="PoljeZBesedilom 3">
            <a:extLst>
              <a:ext uri="{FF2B5EF4-FFF2-40B4-BE49-F238E27FC236}">
                <a16:creationId xmlns:a16="http://schemas.microsoft.com/office/drawing/2014/main" id="{F6616547-7E47-4674-A536-2C757CAA068B}"/>
              </a:ext>
            </a:extLst>
          </p:cNvPr>
          <p:cNvSpPr txBox="1"/>
          <p:nvPr/>
        </p:nvSpPr>
        <p:spPr>
          <a:xfrm>
            <a:off x="4572000" y="5266573"/>
            <a:ext cx="4068660" cy="1077218"/>
          </a:xfrm>
          <a:prstGeom prst="rect">
            <a:avLst/>
          </a:prstGeom>
          <a:noFill/>
        </p:spPr>
        <p:txBody>
          <a:bodyPr wrap="square" rtlCol="0">
            <a:spAutoFit/>
          </a:bodyPr>
          <a:lstStyle/>
          <a:p>
            <a:r>
              <a:rPr lang="sl-SI" sz="3200" b="1" dirty="0"/>
              <a:t>VSI OBRAZCI NA ENEM MESTU</a:t>
            </a:r>
          </a:p>
        </p:txBody>
      </p:sp>
    </p:spTree>
    <p:extLst>
      <p:ext uri="{BB962C8B-B14F-4D97-AF65-F5344CB8AC3E}">
        <p14:creationId xmlns:p14="http://schemas.microsoft.com/office/powerpoint/2010/main" val="2629877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idx="1"/>
          </p:nvPr>
        </p:nvSpPr>
        <p:spPr>
          <a:xfrm>
            <a:off x="251520" y="1484784"/>
            <a:ext cx="8229600" cy="4537075"/>
          </a:xfrm>
        </p:spPr>
        <p:txBody>
          <a:bodyPr/>
          <a:lstStyle/>
          <a:p>
            <a:pPr marL="0" indent="0" algn="just">
              <a:lnSpc>
                <a:spcPct val="90000"/>
              </a:lnSpc>
              <a:buFontTx/>
              <a:buNone/>
            </a:pPr>
            <a:endParaRPr lang="sl-SI" sz="2800"/>
          </a:p>
          <a:p>
            <a:pPr marL="0" indent="0">
              <a:lnSpc>
                <a:spcPct val="90000"/>
              </a:lnSpc>
            </a:pPr>
            <a:endParaRPr lang="sl-SI" sz="2800"/>
          </a:p>
        </p:txBody>
      </p:sp>
      <p:sp>
        <p:nvSpPr>
          <p:cNvPr id="6" name="Rectangle 3">
            <a:extLst>
              <a:ext uri="{FF2B5EF4-FFF2-40B4-BE49-F238E27FC236}">
                <a16:creationId xmlns:a16="http://schemas.microsoft.com/office/drawing/2014/main" id="{4E66A0C3-4081-4A84-A5EA-3586FCF3A834}"/>
              </a:ext>
            </a:extLst>
          </p:cNvPr>
          <p:cNvSpPr txBox="1">
            <a:spLocks noChangeArrowheads="1"/>
          </p:cNvSpPr>
          <p:nvPr/>
        </p:nvSpPr>
        <p:spPr>
          <a:xfrm>
            <a:off x="411162" y="1331640"/>
            <a:ext cx="8321675" cy="48958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sl-SI" sz="2400" b="1"/>
              <a:t>3. </a:t>
            </a:r>
            <a:r>
              <a:rPr lang="sl-SI" sz="2400" b="1" u="sng"/>
              <a:t>OBDELAVA OSEBNIH PODATKOV </a:t>
            </a:r>
            <a:r>
              <a:rPr lang="sl-SI" sz="2400"/>
              <a:t>je </a:t>
            </a:r>
            <a:r>
              <a:rPr lang="sl-SI" sz="2400" b="1"/>
              <a:t>kakršnokoli delovanje ali niz delovanj</a:t>
            </a:r>
            <a:r>
              <a:rPr lang="sl-SI" sz="2400"/>
              <a:t>, ki se izvaja z OP, zlasti zbiranje, pridobivanje, vpis, urejanje, shranjevanje, prilagajanje ali spreminjanje</a:t>
            </a:r>
            <a:r>
              <a:rPr lang="sl-SI" sz="2400" b="1"/>
              <a:t>, priklicanje, vpogled</a:t>
            </a:r>
            <a:r>
              <a:rPr lang="sl-SI" sz="2400"/>
              <a:t>, uporaba, razkritje s prenosom, sporočanje, širjenje ali drugo dajanje na razpolago, razvrstitev ali povezovanje, blokiranje, anonimiziranje, izbris ali uničenje, obdelava pa je lahko ročna ali avtomatizirana.</a:t>
            </a:r>
          </a:p>
          <a:p>
            <a:pPr marL="0" indent="0">
              <a:lnSpc>
                <a:spcPct val="90000"/>
              </a:lnSpc>
              <a:buNone/>
            </a:pPr>
            <a:endParaRPr lang="sl-SI" sz="2400"/>
          </a:p>
          <a:p>
            <a:pPr marL="342900" lvl="1" indent="-342900">
              <a:lnSpc>
                <a:spcPct val="80000"/>
              </a:lnSpc>
              <a:buFont typeface="Arial" pitchFamily="34" charset="0"/>
              <a:buChar char="•"/>
            </a:pPr>
            <a:r>
              <a:rPr lang="sl-SI" sz="2400" b="1">
                <a:ea typeface="Verdana" pitchFamily="34" charset="0"/>
                <a:cs typeface="Verdana" pitchFamily="34" charset="0"/>
              </a:rPr>
              <a:t>torej: kakršno koli ravnanje z osebnimi podatki!</a:t>
            </a:r>
          </a:p>
          <a:p>
            <a:pPr>
              <a:lnSpc>
                <a:spcPct val="80000"/>
              </a:lnSpc>
              <a:buFontTx/>
              <a:buNone/>
            </a:pPr>
            <a:endParaRPr lang="sl-SI" sz="220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7601C01B-2370-40A1-809C-DF7DD589C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1861"/>
            <a:ext cx="9144000" cy="4126262"/>
          </a:xfrm>
          <a:prstGeom prst="rect">
            <a:avLst/>
          </a:prstGeom>
        </p:spPr>
      </p:pic>
      <p:sp>
        <p:nvSpPr>
          <p:cNvPr id="4" name="PoljeZBesedilom 3">
            <a:extLst>
              <a:ext uri="{FF2B5EF4-FFF2-40B4-BE49-F238E27FC236}">
                <a16:creationId xmlns:a16="http://schemas.microsoft.com/office/drawing/2014/main" id="{63F51A10-BE6B-4CB2-9EDF-CEBE759F809D}"/>
              </a:ext>
            </a:extLst>
          </p:cNvPr>
          <p:cNvSpPr txBox="1"/>
          <p:nvPr/>
        </p:nvSpPr>
        <p:spPr>
          <a:xfrm>
            <a:off x="3766657" y="5360565"/>
            <a:ext cx="5243119" cy="1077218"/>
          </a:xfrm>
          <a:prstGeom prst="rect">
            <a:avLst/>
          </a:prstGeom>
          <a:noFill/>
        </p:spPr>
        <p:txBody>
          <a:bodyPr wrap="square" rtlCol="0">
            <a:spAutoFit/>
          </a:bodyPr>
          <a:lstStyle/>
          <a:p>
            <a:r>
              <a:rPr lang="sl-SI" sz="3200" b="1" dirty="0"/>
              <a:t>ODGOVORI NA NAJPOGOSTEJŠA VPRAŠANJA</a:t>
            </a:r>
          </a:p>
        </p:txBody>
      </p:sp>
    </p:spTree>
    <p:extLst>
      <p:ext uri="{BB962C8B-B14F-4D97-AF65-F5344CB8AC3E}">
        <p14:creationId xmlns:p14="http://schemas.microsoft.com/office/powerpoint/2010/main" val="4222578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B9EAC1E7-DBDE-409F-AE98-742CA895F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30" y="1166320"/>
            <a:ext cx="8732939" cy="3604454"/>
          </a:xfrm>
          <a:prstGeom prst="rect">
            <a:avLst/>
          </a:prstGeom>
        </p:spPr>
      </p:pic>
      <p:sp>
        <p:nvSpPr>
          <p:cNvPr id="4" name="PoljeZBesedilom 3">
            <a:extLst>
              <a:ext uri="{FF2B5EF4-FFF2-40B4-BE49-F238E27FC236}">
                <a16:creationId xmlns:a16="http://schemas.microsoft.com/office/drawing/2014/main" id="{0A25D589-103A-4336-B87B-901D2A730909}"/>
              </a:ext>
            </a:extLst>
          </p:cNvPr>
          <p:cNvSpPr txBox="1"/>
          <p:nvPr/>
        </p:nvSpPr>
        <p:spPr>
          <a:xfrm>
            <a:off x="4244830" y="4995394"/>
            <a:ext cx="5394121" cy="1569660"/>
          </a:xfrm>
          <a:prstGeom prst="rect">
            <a:avLst/>
          </a:prstGeom>
          <a:noFill/>
        </p:spPr>
        <p:txBody>
          <a:bodyPr wrap="square" rtlCol="0">
            <a:spAutoFit/>
          </a:bodyPr>
          <a:lstStyle/>
          <a:p>
            <a:r>
              <a:rPr lang="sl-SI" sz="3200" b="1" dirty="0"/>
              <a:t>VSAK MESEC AKTUALNA OBVESTILA IN NAJNOVEJŠA GRADIVA</a:t>
            </a:r>
          </a:p>
        </p:txBody>
      </p:sp>
    </p:spTree>
    <p:extLst>
      <p:ext uri="{BB962C8B-B14F-4D97-AF65-F5344CB8AC3E}">
        <p14:creationId xmlns:p14="http://schemas.microsoft.com/office/powerpoint/2010/main" val="22185366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71B88775-5D09-4938-BD02-CE8B82BA59D2}"/>
              </a:ext>
            </a:extLst>
          </p:cNvPr>
          <p:cNvPicPr>
            <a:picLocks noChangeAspect="1"/>
          </p:cNvPicPr>
          <p:nvPr/>
        </p:nvPicPr>
        <p:blipFill rotWithShape="1">
          <a:blip r:embed="rId2">
            <a:extLst>
              <a:ext uri="{28A0092B-C50C-407E-A947-70E740481C1C}">
                <a14:useLocalDpi xmlns:a14="http://schemas.microsoft.com/office/drawing/2010/main" val="0"/>
              </a:ext>
            </a:extLst>
          </a:blip>
          <a:srcRect b="32018"/>
          <a:stretch/>
        </p:blipFill>
        <p:spPr>
          <a:xfrm>
            <a:off x="0" y="1680682"/>
            <a:ext cx="9144000" cy="3496636"/>
          </a:xfrm>
          <a:prstGeom prst="rect">
            <a:avLst/>
          </a:prstGeom>
        </p:spPr>
      </p:pic>
      <p:sp>
        <p:nvSpPr>
          <p:cNvPr id="5" name="PoljeZBesedilom 4">
            <a:extLst>
              <a:ext uri="{FF2B5EF4-FFF2-40B4-BE49-F238E27FC236}">
                <a16:creationId xmlns:a16="http://schemas.microsoft.com/office/drawing/2014/main" id="{EDC92A52-55A3-49CB-85F1-A12264E69A23}"/>
              </a:ext>
            </a:extLst>
          </p:cNvPr>
          <p:cNvSpPr txBox="1"/>
          <p:nvPr/>
        </p:nvSpPr>
        <p:spPr>
          <a:xfrm>
            <a:off x="2089384" y="349575"/>
            <a:ext cx="7407479" cy="1077218"/>
          </a:xfrm>
          <a:prstGeom prst="rect">
            <a:avLst/>
          </a:prstGeom>
          <a:noFill/>
        </p:spPr>
        <p:txBody>
          <a:bodyPr wrap="square" rtlCol="0">
            <a:spAutoFit/>
          </a:bodyPr>
          <a:lstStyle/>
          <a:p>
            <a:r>
              <a:rPr lang="sl-SI" sz="3200" b="1"/>
              <a:t>BREZPLAČNA TELEFONSKA PODPORA ZA </a:t>
            </a:r>
            <a:r>
              <a:rPr lang="sl-SI" sz="3200" b="1" dirty="0"/>
              <a:t>MAJHNA IN SREDNJE VELIKA PODJETJA</a:t>
            </a:r>
          </a:p>
        </p:txBody>
      </p:sp>
      <p:sp>
        <p:nvSpPr>
          <p:cNvPr id="6" name="PoljeZBesedilom 5">
            <a:extLst>
              <a:ext uri="{FF2B5EF4-FFF2-40B4-BE49-F238E27FC236}">
                <a16:creationId xmlns:a16="http://schemas.microsoft.com/office/drawing/2014/main" id="{3FB71307-676E-4C30-81F2-D2EEA7161C2D}"/>
              </a:ext>
            </a:extLst>
          </p:cNvPr>
          <p:cNvSpPr txBox="1"/>
          <p:nvPr/>
        </p:nvSpPr>
        <p:spPr>
          <a:xfrm>
            <a:off x="2754429" y="5534025"/>
            <a:ext cx="3635141" cy="584775"/>
          </a:xfrm>
          <a:prstGeom prst="rect">
            <a:avLst/>
          </a:prstGeom>
          <a:noFill/>
        </p:spPr>
        <p:txBody>
          <a:bodyPr wrap="square" rtlCol="0">
            <a:spAutoFit/>
          </a:bodyPr>
          <a:lstStyle/>
          <a:p>
            <a:pPr algn="ctr"/>
            <a:r>
              <a:rPr lang="sl-SI" sz="3200" b="1"/>
              <a:t>Hvala za pozornost!</a:t>
            </a:r>
            <a:endParaRPr lang="sl-SI" sz="3200" b="1" dirty="0"/>
          </a:p>
        </p:txBody>
      </p:sp>
    </p:spTree>
    <p:extLst>
      <p:ext uri="{BB962C8B-B14F-4D97-AF65-F5344CB8AC3E}">
        <p14:creationId xmlns:p14="http://schemas.microsoft.com/office/powerpoint/2010/main" val="518333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B1532B-B887-4732-A1A0-517D3B713AB5}"/>
              </a:ext>
            </a:extLst>
          </p:cNvPr>
          <p:cNvSpPr txBox="1">
            <a:spLocks noChangeArrowheads="1"/>
          </p:cNvSpPr>
          <p:nvPr/>
        </p:nvSpPr>
        <p:spPr>
          <a:xfrm>
            <a:off x="558800" y="981087"/>
            <a:ext cx="8321675" cy="56991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defRPr/>
            </a:pPr>
            <a:r>
              <a:rPr lang="sl-SI" sz="2400" b="1"/>
              <a:t>4. </a:t>
            </a:r>
            <a:r>
              <a:rPr lang="sl-SI" sz="2400" b="1" u="sng"/>
              <a:t>UPRAVLJAVEC</a:t>
            </a:r>
            <a:r>
              <a:rPr lang="sl-SI" sz="2400"/>
              <a:t> - fizična ali pravna oseba ali druga oseba javnega ali zasebnega sektorja, ki sama ali skupaj z drugimi </a:t>
            </a:r>
            <a:r>
              <a:rPr lang="sl-SI" sz="2400" b="1"/>
              <a:t>določa namene in sredstva obdelave OP </a:t>
            </a:r>
            <a:r>
              <a:rPr lang="sl-SI" sz="2400"/>
              <a:t>oziroma oseba, določena z zakonom, ki določa tudi namene in sredstva obdelave. </a:t>
            </a:r>
          </a:p>
          <a:p>
            <a:pPr marL="0" indent="0">
              <a:lnSpc>
                <a:spcPct val="90000"/>
              </a:lnSpc>
              <a:buNone/>
              <a:defRPr/>
            </a:pPr>
            <a:endParaRPr lang="sl-SI" sz="2400"/>
          </a:p>
          <a:p>
            <a:pPr marL="0" indent="0">
              <a:lnSpc>
                <a:spcPct val="90000"/>
              </a:lnSpc>
              <a:buNone/>
              <a:defRPr/>
            </a:pPr>
            <a:endParaRPr lang="sl-SI" sz="2400"/>
          </a:p>
          <a:p>
            <a:pPr marL="0" indent="0">
              <a:lnSpc>
                <a:spcPct val="90000"/>
              </a:lnSpc>
              <a:buNone/>
              <a:defRPr/>
            </a:pPr>
            <a:r>
              <a:rPr lang="sl-SI" sz="2400" b="1"/>
              <a:t>5. </a:t>
            </a:r>
            <a:r>
              <a:rPr lang="sl-SI" sz="2400" b="1" u="sng"/>
              <a:t>OBDELOVALEC</a:t>
            </a:r>
            <a:r>
              <a:rPr lang="sl-SI" sz="2400" b="1"/>
              <a:t>  </a:t>
            </a:r>
            <a:r>
              <a:rPr lang="sl-SI" sz="2400"/>
              <a:t>- najet s strani upravljavca na podlagi </a:t>
            </a:r>
            <a:r>
              <a:rPr lang="sl-SI" sz="2400" b="1"/>
              <a:t>pisne pogodbe/dogovora</a:t>
            </a:r>
            <a:r>
              <a:rPr lang="sl-SI" sz="2400"/>
              <a:t>, da </a:t>
            </a:r>
            <a:r>
              <a:rPr lang="sl-SI" sz="2400" b="1"/>
              <a:t>v imenu in za račun upravljavca </a:t>
            </a:r>
            <a:r>
              <a:rPr lang="sl-SI" sz="2400"/>
              <a:t>obdeluje osebne podatke </a:t>
            </a:r>
          </a:p>
          <a:p>
            <a:pPr marL="742950" lvl="2" indent="-342900">
              <a:lnSpc>
                <a:spcPct val="80000"/>
              </a:lnSpc>
            </a:pPr>
            <a:r>
              <a:rPr lang="sl-SI">
                <a:ea typeface="Verdana" pitchFamily="34" charset="0"/>
                <a:cs typeface="Verdana" pitchFamily="34" charset="0"/>
              </a:rPr>
              <a:t>vzdržavalec spletne strani</a:t>
            </a:r>
          </a:p>
          <a:p>
            <a:pPr marL="742950" lvl="2" indent="-342900">
              <a:lnSpc>
                <a:spcPct val="80000"/>
              </a:lnSpc>
            </a:pPr>
            <a:r>
              <a:rPr lang="sl-SI">
                <a:ea typeface="Verdana" pitchFamily="34" charset="0"/>
                <a:cs typeface="Verdana" pitchFamily="34" charset="0"/>
              </a:rPr>
              <a:t>izvajalec videonadzora</a:t>
            </a:r>
          </a:p>
          <a:p>
            <a:pPr marL="742950" lvl="2" indent="-342900">
              <a:lnSpc>
                <a:spcPct val="80000"/>
              </a:lnSpc>
            </a:pPr>
            <a:r>
              <a:rPr lang="sl-SI">
                <a:ea typeface="Verdana" pitchFamily="34" charset="0"/>
                <a:cs typeface="Verdana" pitchFamily="34" charset="0"/>
              </a:rPr>
              <a:t>Računovodski servis</a:t>
            </a:r>
          </a:p>
          <a:p>
            <a:pPr marL="742950" lvl="2" indent="-342900">
              <a:lnSpc>
                <a:spcPct val="80000"/>
              </a:lnSpc>
            </a:pPr>
            <a:r>
              <a:rPr lang="sl-SI">
                <a:ea typeface="Verdana" pitchFamily="34" charset="0"/>
                <a:cs typeface="Verdana" pitchFamily="34" charset="0"/>
              </a:rPr>
              <a:t>ponudnik storitev oglaševanja…</a:t>
            </a:r>
          </a:p>
          <a:p>
            <a:pPr marL="342900" lvl="1" indent="-342900">
              <a:lnSpc>
                <a:spcPct val="80000"/>
              </a:lnSpc>
              <a:buFont typeface="Arial" pitchFamily="34" charset="0"/>
              <a:buChar char="•"/>
            </a:pPr>
            <a:r>
              <a:rPr lang="sl-SI" sz="2400">
                <a:ea typeface="Verdana" pitchFamily="34" charset="0"/>
                <a:cs typeface="Verdana" pitchFamily="34" charset="0"/>
              </a:rPr>
              <a:t>Osebnih podatkov ne sme uporabljati za svoje namene.</a:t>
            </a:r>
          </a:p>
          <a:p>
            <a:pPr>
              <a:lnSpc>
                <a:spcPct val="90000"/>
              </a:lnSpc>
              <a:defRPr/>
            </a:pPr>
            <a:endParaRPr lang="sl-SI" sz="220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500063" y="1006474"/>
            <a:ext cx="8393112" cy="5470525"/>
          </a:xfrm>
        </p:spPr>
        <p:txBody>
          <a:bodyPr>
            <a:normAutofit/>
          </a:bodyPr>
          <a:lstStyle/>
          <a:p>
            <a:pPr marL="0" indent="0">
              <a:lnSpc>
                <a:spcPct val="90000"/>
              </a:lnSpc>
              <a:buNone/>
            </a:pPr>
            <a:r>
              <a:rPr lang="sl-SI" sz="2400" b="1"/>
              <a:t>6. </a:t>
            </a:r>
            <a:r>
              <a:rPr lang="sl-SI" sz="2400" b="1" u="sng"/>
              <a:t>POSEBNE VRSTE OSEBNIH PODATKOV</a:t>
            </a:r>
          </a:p>
          <a:p>
            <a:pPr marL="0" indent="0">
              <a:lnSpc>
                <a:spcPct val="90000"/>
              </a:lnSpc>
              <a:buNone/>
            </a:pPr>
            <a:endParaRPr lang="sl-SI" sz="2400"/>
          </a:p>
          <a:p>
            <a:r>
              <a:rPr lang="sl-SI" sz="2400"/>
              <a:t>rasno ali etnično poreklo, </a:t>
            </a:r>
          </a:p>
          <a:p>
            <a:pPr>
              <a:lnSpc>
                <a:spcPct val="90000"/>
              </a:lnSpc>
            </a:pPr>
            <a:r>
              <a:rPr lang="sl-SI" sz="2400"/>
              <a:t>politično mnenje, </a:t>
            </a:r>
          </a:p>
          <a:p>
            <a:pPr>
              <a:lnSpc>
                <a:spcPct val="90000"/>
              </a:lnSpc>
            </a:pPr>
            <a:r>
              <a:rPr lang="sl-SI" sz="2400"/>
              <a:t>versko prepričanje,</a:t>
            </a:r>
          </a:p>
          <a:p>
            <a:pPr>
              <a:lnSpc>
                <a:spcPct val="90000"/>
              </a:lnSpc>
            </a:pPr>
            <a:r>
              <a:rPr lang="sl-SI" sz="2400"/>
              <a:t>filozofsko prepričanje  </a:t>
            </a:r>
          </a:p>
          <a:p>
            <a:pPr>
              <a:lnSpc>
                <a:spcPct val="90000"/>
              </a:lnSpc>
            </a:pPr>
            <a:r>
              <a:rPr lang="sl-SI" sz="2400"/>
              <a:t>članstvo v sindikatu</a:t>
            </a:r>
          </a:p>
          <a:p>
            <a:pPr>
              <a:lnSpc>
                <a:spcPct val="90000"/>
              </a:lnSpc>
            </a:pPr>
            <a:r>
              <a:rPr lang="sl-SI" sz="2400"/>
              <a:t>genski podatki, </a:t>
            </a:r>
          </a:p>
          <a:p>
            <a:pPr>
              <a:lnSpc>
                <a:spcPct val="90000"/>
              </a:lnSpc>
            </a:pPr>
            <a:r>
              <a:rPr lang="sl-SI" sz="2400"/>
              <a:t>biometrični podatki za namene edinstvene identifikacije posameznika, </a:t>
            </a:r>
          </a:p>
          <a:p>
            <a:pPr>
              <a:lnSpc>
                <a:spcPct val="90000"/>
              </a:lnSpc>
            </a:pPr>
            <a:r>
              <a:rPr lang="sl-SI" sz="2400"/>
              <a:t>podatki v zvezi z zdravjem ali </a:t>
            </a:r>
          </a:p>
          <a:p>
            <a:pPr>
              <a:lnSpc>
                <a:spcPct val="90000"/>
              </a:lnSpc>
            </a:pPr>
            <a:r>
              <a:rPr lang="sl-SI" sz="2400"/>
              <a:t>podatki v zvezi s posameznikovim spolnim življenjem ali spolno usmerjenostjo</a:t>
            </a:r>
            <a:br>
              <a:rPr lang="sl-SI" sz="2400"/>
            </a:br>
            <a:endParaRPr lang="sl-SI" sz="2400"/>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Ograda vsebine 2"/>
          <p:cNvSpPr>
            <a:spLocks noGrp="1"/>
          </p:cNvSpPr>
          <p:nvPr>
            <p:ph idx="1"/>
          </p:nvPr>
        </p:nvSpPr>
        <p:spPr>
          <a:xfrm>
            <a:off x="467544" y="1196752"/>
            <a:ext cx="8358188" cy="5286375"/>
          </a:xfrm>
        </p:spPr>
        <p:txBody>
          <a:bodyPr>
            <a:normAutofit/>
          </a:bodyPr>
          <a:lstStyle/>
          <a:p>
            <a:pPr marL="879475" lvl="2" indent="-347663" eaLnBrk="1" hangingPunct="1">
              <a:lnSpc>
                <a:spcPct val="90000"/>
              </a:lnSpc>
            </a:pPr>
            <a:endParaRPr lang="sl-SI" sz="1800"/>
          </a:p>
          <a:p>
            <a:pPr marL="623888" lvl="1" indent="-347663" eaLnBrk="1" hangingPunct="1">
              <a:lnSpc>
                <a:spcPct val="90000"/>
              </a:lnSpc>
            </a:pPr>
            <a:endParaRPr lang="sl-SI" sz="2000"/>
          </a:p>
          <a:p>
            <a:pPr marL="623888" lvl="1" indent="-347663" eaLnBrk="1" hangingPunct="1">
              <a:lnSpc>
                <a:spcPct val="90000"/>
              </a:lnSpc>
            </a:pPr>
            <a:endParaRPr lang="sl-SI" sz="2000"/>
          </a:p>
        </p:txBody>
      </p:sp>
      <p:sp>
        <p:nvSpPr>
          <p:cNvPr id="3" name="Ograda številke diapozitiva 2"/>
          <p:cNvSpPr>
            <a:spLocks noGrp="1"/>
          </p:cNvSpPr>
          <p:nvPr>
            <p:ph type="sldNum" sz="quarter" idx="12"/>
          </p:nvPr>
        </p:nvSpPr>
        <p:spPr/>
        <p:txBody>
          <a:bodyPr/>
          <a:lstStyle/>
          <a:p>
            <a:pPr>
              <a:defRPr/>
            </a:pPr>
            <a:fld id="{B564FB3C-5A74-4483-BF5A-B531D7C6DB11}" type="slidenum">
              <a:rPr lang="sl-SI" smtClean="0"/>
              <a:pPr>
                <a:defRPr/>
              </a:pPr>
              <a:t>8</a:t>
            </a:fld>
            <a:endParaRPr lang="sl-SI"/>
          </a:p>
        </p:txBody>
      </p:sp>
      <p:sp>
        <p:nvSpPr>
          <p:cNvPr id="2" name="Pravokotnik 1"/>
          <p:cNvSpPr/>
          <p:nvPr/>
        </p:nvSpPr>
        <p:spPr>
          <a:xfrm>
            <a:off x="467544" y="566068"/>
            <a:ext cx="8208912" cy="5184576"/>
          </a:xfrm>
          <a:prstGeom prst="rect">
            <a:avLst/>
          </a:prstGeom>
        </p:spPr>
        <p:txBody>
          <a:bodyPr wrap="square">
            <a:noAutofit/>
          </a:bodyPr>
          <a:lstStyle/>
          <a:p>
            <a:pPr algn="ctr">
              <a:spcAft>
                <a:spcPts val="600"/>
              </a:spcAft>
            </a:pPr>
            <a:r>
              <a:rPr lang="sl-SI" sz="3200" b="1">
                <a:latin typeface="+mn-lt"/>
              </a:rPr>
              <a:t>Na</a:t>
            </a:r>
            <a:r>
              <a:rPr lang="pl-PL" sz="3200" b="1">
                <a:latin typeface="+mj-lt"/>
                <a:ea typeface="+mj-ea"/>
                <a:cs typeface="+mj-cs"/>
              </a:rPr>
              <a:t>čela v zvezi z obdelavo OP</a:t>
            </a:r>
            <a:endParaRPr lang="sl-SI" sz="3200" b="1">
              <a:latin typeface="+mj-lt"/>
              <a:ea typeface="+mj-ea"/>
              <a:cs typeface="+mj-cs"/>
            </a:endParaRPr>
          </a:p>
          <a:p>
            <a:pPr marL="342900" indent="-342900">
              <a:spcAft>
                <a:spcPts val="600"/>
              </a:spcAft>
              <a:buFont typeface="Arial" panose="020B0604020202020204" pitchFamily="34" charset="0"/>
              <a:buChar char="•"/>
            </a:pPr>
            <a:endParaRPr lang="sl-SI" sz="2400">
              <a:latin typeface="+mn-lt"/>
            </a:endParaRPr>
          </a:p>
          <a:p>
            <a:pPr marL="342900" indent="-342900">
              <a:spcAft>
                <a:spcPts val="600"/>
              </a:spcAft>
              <a:buFont typeface="Arial" panose="020B0604020202020204" pitchFamily="34" charset="0"/>
              <a:buChar char="•"/>
            </a:pPr>
            <a:r>
              <a:rPr lang="sl-SI" sz="2400">
                <a:latin typeface="+mn-lt"/>
              </a:rPr>
              <a:t>zakonitost, pravičnost in preglednost (</a:t>
            </a:r>
            <a:r>
              <a:rPr lang="sl-SI" sz="2400" i="1">
                <a:latin typeface="+mn-lt"/>
              </a:rPr>
              <a:t>lawfulness, fairness and transparency</a:t>
            </a:r>
            <a:r>
              <a:rPr lang="sl-SI" sz="2400">
                <a:latin typeface="+mn-lt"/>
              </a:rPr>
              <a:t>)</a:t>
            </a:r>
          </a:p>
          <a:p>
            <a:pPr marL="342900" indent="-342900">
              <a:spcAft>
                <a:spcPts val="600"/>
              </a:spcAft>
              <a:buFont typeface="Arial" panose="020B0604020202020204" pitchFamily="34" charset="0"/>
              <a:buChar char="•"/>
            </a:pPr>
            <a:r>
              <a:rPr lang="sl-SI" sz="2400">
                <a:latin typeface="+mn-lt"/>
              </a:rPr>
              <a:t>omejitev namena (</a:t>
            </a:r>
            <a:r>
              <a:rPr lang="sl-SI" sz="2400" i="1">
                <a:latin typeface="+mn-lt"/>
              </a:rPr>
              <a:t>purpose limitation</a:t>
            </a:r>
            <a:r>
              <a:rPr lang="sl-SI" sz="2400">
                <a:latin typeface="+mn-lt"/>
              </a:rPr>
              <a:t>)</a:t>
            </a:r>
          </a:p>
          <a:p>
            <a:pPr marL="342900" indent="-342900">
              <a:spcAft>
                <a:spcPts val="600"/>
              </a:spcAft>
              <a:buFont typeface="Arial" panose="020B0604020202020204" pitchFamily="34" charset="0"/>
              <a:buChar char="•"/>
            </a:pPr>
            <a:r>
              <a:rPr lang="sl-SI" sz="2400">
                <a:latin typeface="+mn-lt"/>
              </a:rPr>
              <a:t>najmanjši obseg podatkov (</a:t>
            </a:r>
            <a:r>
              <a:rPr lang="sl-SI" sz="2400" i="1">
                <a:latin typeface="+mn-lt"/>
              </a:rPr>
              <a:t>data minimisation</a:t>
            </a:r>
            <a:r>
              <a:rPr lang="sl-SI" sz="2400">
                <a:latin typeface="+mn-lt"/>
              </a:rPr>
              <a:t>)</a:t>
            </a:r>
          </a:p>
          <a:p>
            <a:pPr marL="342900" indent="-342900">
              <a:spcAft>
                <a:spcPts val="600"/>
              </a:spcAft>
              <a:buFont typeface="Arial" panose="020B0604020202020204" pitchFamily="34" charset="0"/>
              <a:buChar char="•"/>
            </a:pPr>
            <a:r>
              <a:rPr lang="sl-SI" sz="2400">
                <a:latin typeface="+mn-lt"/>
              </a:rPr>
              <a:t>točnost (</a:t>
            </a:r>
            <a:r>
              <a:rPr lang="sl-SI" sz="2400" i="1">
                <a:latin typeface="+mn-lt"/>
              </a:rPr>
              <a:t>accuracy</a:t>
            </a:r>
            <a:r>
              <a:rPr lang="sl-SI" sz="2400">
                <a:latin typeface="+mn-lt"/>
              </a:rPr>
              <a:t>)</a:t>
            </a:r>
          </a:p>
          <a:p>
            <a:pPr marL="342900" indent="-342900">
              <a:spcAft>
                <a:spcPts val="600"/>
              </a:spcAft>
              <a:buFont typeface="Arial" panose="020B0604020202020204" pitchFamily="34" charset="0"/>
              <a:buChar char="•"/>
            </a:pPr>
            <a:r>
              <a:rPr lang="sl-SI" sz="2400">
                <a:latin typeface="+mn-lt"/>
              </a:rPr>
              <a:t>omejitev shranjevanja (</a:t>
            </a:r>
            <a:r>
              <a:rPr lang="sl-SI" sz="2400" i="1">
                <a:latin typeface="+mn-lt"/>
              </a:rPr>
              <a:t>storage limitation</a:t>
            </a:r>
            <a:r>
              <a:rPr lang="sl-SI" sz="2400">
                <a:latin typeface="+mn-lt"/>
              </a:rPr>
              <a:t>)</a:t>
            </a:r>
          </a:p>
          <a:p>
            <a:pPr marL="342900" indent="-342900">
              <a:spcAft>
                <a:spcPts val="600"/>
              </a:spcAft>
              <a:buFont typeface="Arial" panose="020B0604020202020204" pitchFamily="34" charset="0"/>
              <a:buChar char="•"/>
            </a:pPr>
            <a:r>
              <a:rPr lang="sl-SI" sz="2400">
                <a:latin typeface="+mn-lt"/>
              </a:rPr>
              <a:t>celovitost in zaupnost (</a:t>
            </a:r>
            <a:r>
              <a:rPr lang="sl-SI" sz="2400" i="1">
                <a:latin typeface="+mn-lt"/>
              </a:rPr>
              <a:t>integrity and confidentiality</a:t>
            </a:r>
            <a:r>
              <a:rPr lang="sl-SI" sz="2400">
                <a:latin typeface="+mn-lt"/>
              </a:rPr>
              <a:t>), </a:t>
            </a:r>
          </a:p>
          <a:p>
            <a:pPr marL="800100" lvl="1" indent="-342900">
              <a:spcAft>
                <a:spcPts val="600"/>
              </a:spcAft>
              <a:buFont typeface="Arial" panose="020B0604020202020204" pitchFamily="34" charset="0"/>
              <a:buChar char="•"/>
            </a:pPr>
            <a:r>
              <a:rPr lang="sl-SI" sz="2400">
                <a:latin typeface="+mn-lt"/>
              </a:rPr>
              <a:t>razpoložljivost?</a:t>
            </a:r>
          </a:p>
          <a:p>
            <a:pPr marL="342900" indent="-342900">
              <a:spcAft>
                <a:spcPts val="600"/>
              </a:spcAft>
              <a:buFont typeface="Arial" panose="020B0604020202020204" pitchFamily="34" charset="0"/>
              <a:buChar char="•"/>
            </a:pPr>
            <a:r>
              <a:rPr lang="sl-SI" sz="2400" b="1">
                <a:latin typeface="+mn-lt"/>
              </a:rPr>
              <a:t>odgovornost (</a:t>
            </a:r>
            <a:r>
              <a:rPr lang="sl-SI" sz="2400" b="1" i="1">
                <a:latin typeface="+mn-lt"/>
              </a:rPr>
              <a:t>accountability</a:t>
            </a:r>
            <a:r>
              <a:rPr lang="sl-SI" sz="2400" b="1">
                <a:latin typeface="+mn-lt"/>
              </a:rPr>
              <a:t>)</a:t>
            </a:r>
          </a:p>
          <a:p>
            <a:pPr marL="800100" lvl="1" indent="-342900">
              <a:spcAft>
                <a:spcPts val="600"/>
              </a:spcAft>
              <a:buFont typeface="Arial" panose="020B0604020202020204" pitchFamily="34" charset="0"/>
              <a:buChar char="•"/>
            </a:pPr>
            <a:r>
              <a:rPr lang="pl-PL" sz="2400">
                <a:latin typeface="+mn-lt"/>
              </a:rPr>
              <a:t>odgovoren za skladnost </a:t>
            </a:r>
            <a:r>
              <a:rPr lang="pl-PL" sz="2400"/>
              <a:t>s temeljnimi načeli </a:t>
            </a:r>
            <a:r>
              <a:rPr lang="pl-PL" sz="2400">
                <a:latin typeface="+mn-lt"/>
              </a:rPr>
              <a:t>in je to skladnost tudi zmožen dokazati – </a:t>
            </a:r>
            <a:r>
              <a:rPr lang="pl-PL" sz="2400" b="1">
                <a:latin typeface="+mn-lt"/>
              </a:rPr>
              <a:t>Proaktivnost! Dolžnost upravljavca!</a:t>
            </a:r>
            <a:endParaRPr lang="sl-SI" sz="2400" b="1">
              <a:latin typeface="+mn-lt"/>
            </a:endParaRPr>
          </a:p>
        </p:txBody>
      </p:sp>
    </p:spTree>
    <p:extLst>
      <p:ext uri="{BB962C8B-B14F-4D97-AF65-F5344CB8AC3E}">
        <p14:creationId xmlns:p14="http://schemas.microsoft.com/office/powerpoint/2010/main" val="4232358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EFE809-CAF9-4E49-85E7-B1E76D067150}"/>
              </a:ext>
            </a:extLst>
          </p:cNvPr>
          <p:cNvSpPr>
            <a:spLocks noGrp="1"/>
          </p:cNvSpPr>
          <p:nvPr>
            <p:ph type="title"/>
          </p:nvPr>
        </p:nvSpPr>
        <p:spPr>
          <a:xfrm>
            <a:off x="456938" y="168936"/>
            <a:ext cx="8229600" cy="541632"/>
          </a:xfrm>
        </p:spPr>
        <p:txBody>
          <a:bodyPr>
            <a:normAutofit fontScale="90000"/>
          </a:bodyPr>
          <a:lstStyle/>
          <a:p>
            <a:pPr algn="ctr"/>
            <a:r>
              <a:rPr lang="sl-SI" b="1" dirty="0"/>
              <a:t>www.upravljavec.si</a:t>
            </a:r>
          </a:p>
        </p:txBody>
      </p:sp>
      <p:pic>
        <p:nvPicPr>
          <p:cNvPr id="5" name="Označba mesta vsebine 4">
            <a:extLst>
              <a:ext uri="{FF2B5EF4-FFF2-40B4-BE49-F238E27FC236}">
                <a16:creationId xmlns:a16="http://schemas.microsoft.com/office/drawing/2014/main" id="{CAD8D541-91D0-4D58-8BF3-6B13736725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500" y="990092"/>
            <a:ext cx="9893300" cy="5398762"/>
          </a:xfrm>
        </p:spPr>
      </p:pic>
      <p:sp>
        <p:nvSpPr>
          <p:cNvPr id="6" name="PoljeZBesedilom 5">
            <a:extLst>
              <a:ext uri="{FF2B5EF4-FFF2-40B4-BE49-F238E27FC236}">
                <a16:creationId xmlns:a16="http://schemas.microsoft.com/office/drawing/2014/main" id="{F6BA0660-90F4-42AE-9B6B-0913C6CE4F76}"/>
              </a:ext>
            </a:extLst>
          </p:cNvPr>
          <p:cNvSpPr txBox="1"/>
          <p:nvPr/>
        </p:nvSpPr>
        <p:spPr>
          <a:xfrm>
            <a:off x="456414" y="553693"/>
            <a:ext cx="8230124" cy="584775"/>
          </a:xfrm>
          <a:prstGeom prst="rect">
            <a:avLst/>
          </a:prstGeom>
          <a:noFill/>
        </p:spPr>
        <p:txBody>
          <a:bodyPr wrap="square" rtlCol="0">
            <a:spAutoFit/>
          </a:bodyPr>
          <a:lstStyle/>
          <a:p>
            <a:pPr algn="ctr"/>
            <a:r>
              <a:rPr lang="sl-SI" sz="3200" dirty="0">
                <a:latin typeface="+mn-lt"/>
              </a:rPr>
              <a:t>VODIMO VAS SKOZI KLJUČNE KORAKE</a:t>
            </a:r>
          </a:p>
        </p:txBody>
      </p:sp>
      <p:sp>
        <p:nvSpPr>
          <p:cNvPr id="3" name="Pravokotnik: zaokroženi vogali 2">
            <a:extLst>
              <a:ext uri="{FF2B5EF4-FFF2-40B4-BE49-F238E27FC236}">
                <a16:creationId xmlns:a16="http://schemas.microsoft.com/office/drawing/2014/main" id="{DF90F5A4-6794-452B-BE49-13CBD501ACDB}"/>
              </a:ext>
            </a:extLst>
          </p:cNvPr>
          <p:cNvSpPr/>
          <p:nvPr/>
        </p:nvSpPr>
        <p:spPr>
          <a:xfrm>
            <a:off x="25400" y="1252200"/>
            <a:ext cx="2921000" cy="1833900"/>
          </a:xfrm>
          <a:prstGeom prst="roundRect">
            <a:avLst/>
          </a:prstGeom>
          <a:solidFill>
            <a:schemeClr val="accent1">
              <a:lumMod val="20000"/>
              <a:lumOff val="80000"/>
              <a:alpha val="3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l-SI"/>
          </a:p>
        </p:txBody>
      </p:sp>
    </p:spTree>
    <p:extLst>
      <p:ext uri="{BB962C8B-B14F-4D97-AF65-F5344CB8AC3E}">
        <p14:creationId xmlns:p14="http://schemas.microsoft.com/office/powerpoint/2010/main" val="2411583894"/>
      </p:ext>
    </p:extLst>
  </p:cSld>
  <p:clrMapOvr>
    <a:masterClrMapping/>
  </p:clrMapOvr>
</p:sld>
</file>

<file path=ppt/theme/theme1.xml><?xml version="1.0" encoding="utf-8"?>
<a:theme xmlns:a="http://schemas.openxmlformats.org/drawingml/2006/main" name="iprs slim">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prs slim" id="{274A55FF-B809-4568-83DB-C1BB5FC6E3E2}" vid="{CD2C6B90-E87C-45D0-B5EA-47C6568007CB}"/>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3376</TotalTime>
  <Words>4034</Words>
  <Application>Microsoft Office PowerPoint</Application>
  <PresentationFormat>Diaprojekcija na zaslonu (4:3)</PresentationFormat>
  <Paragraphs>386</Paragraphs>
  <Slides>52</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52</vt:i4>
      </vt:variant>
    </vt:vector>
  </HeadingPairs>
  <TitlesOfParts>
    <vt:vector size="55" baseType="lpstr">
      <vt:lpstr>Arial</vt:lpstr>
      <vt:lpstr>Calibri</vt:lpstr>
      <vt:lpstr>iprs slim</vt:lpstr>
      <vt:lpstr>Delavnica GDPR v okviru projekta RAPID.SI </vt:lpstr>
      <vt:lpstr>Ključni pojmi</vt:lpstr>
      <vt:lpstr>Primeri – kaj so/niso OP?</vt:lpstr>
      <vt:lpstr>PowerPointova predstavitev</vt:lpstr>
      <vt:lpstr>PowerPointova predstavitev</vt:lpstr>
      <vt:lpstr>PowerPointova predstavitev</vt:lpstr>
      <vt:lpstr>PowerPointova predstavitev</vt:lpstr>
      <vt:lpstr>PowerPointova predstavitev</vt:lpstr>
      <vt:lpstr>www.upravljavec.si</vt:lpstr>
      <vt:lpstr>PowerPointova predstavitev</vt:lpstr>
      <vt:lpstr>PowerPointova predstavitev</vt:lpstr>
      <vt:lpstr>PowerPointova predstavitev</vt:lpstr>
      <vt:lpstr>PowerPointova predstavitev</vt:lpstr>
      <vt:lpstr>Popišite svoje zbirke</vt:lpstr>
      <vt:lpstr>PowerPointova predstavitev</vt:lpstr>
      <vt:lpstr>Pravne podlage</vt:lpstr>
      <vt:lpstr>PowerPointova predstavitev</vt:lpstr>
      <vt:lpstr>PowerPointova predstavitev</vt:lpstr>
      <vt:lpstr>Področne ureditve</vt:lpstr>
      <vt:lpstr>PowerPointova predstavitev</vt:lpstr>
      <vt:lpstr>PowerPointova predstavitev</vt:lpstr>
      <vt:lpstr>PowerPointova predstavitev</vt:lpstr>
      <vt:lpstr>PowerPointova predstavitev</vt:lpstr>
      <vt:lpstr>Neposredno trženje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www.upravljavec.si</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Andrej Tomšič</cp:lastModifiedBy>
  <cp:revision>151</cp:revision>
  <cp:lastPrinted>2018-01-31T19:47:04Z</cp:lastPrinted>
  <dcterms:created xsi:type="dcterms:W3CDTF">2018-01-31T19:30:30Z</dcterms:created>
  <dcterms:modified xsi:type="dcterms:W3CDTF">2019-04-01T10:40:24Z</dcterms:modified>
</cp:coreProperties>
</file>